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83"/>
  </p:notesMasterIdLst>
  <p:sldIdLst>
    <p:sldId id="256" r:id="rId3"/>
    <p:sldId id="257" r:id="rId4"/>
    <p:sldId id="258" r:id="rId5"/>
    <p:sldId id="259" r:id="rId6"/>
    <p:sldId id="289" r:id="rId7"/>
    <p:sldId id="308" r:id="rId8"/>
    <p:sldId id="293" r:id="rId9"/>
    <p:sldId id="294" r:id="rId10"/>
    <p:sldId id="335" r:id="rId11"/>
    <p:sldId id="260" r:id="rId12"/>
    <p:sldId id="309" r:id="rId13"/>
    <p:sldId id="336" r:id="rId14"/>
    <p:sldId id="290" r:id="rId15"/>
    <p:sldId id="310" r:id="rId16"/>
    <p:sldId id="262" r:id="rId17"/>
    <p:sldId id="311" r:id="rId18"/>
    <p:sldId id="295" r:id="rId19"/>
    <p:sldId id="263" r:id="rId20"/>
    <p:sldId id="312" r:id="rId21"/>
    <p:sldId id="264" r:id="rId22"/>
    <p:sldId id="313" r:id="rId23"/>
    <p:sldId id="265" r:id="rId24"/>
    <p:sldId id="314" r:id="rId25"/>
    <p:sldId id="266" r:id="rId26"/>
    <p:sldId id="315" r:id="rId27"/>
    <p:sldId id="267" r:id="rId28"/>
    <p:sldId id="316" r:id="rId29"/>
    <p:sldId id="268" r:id="rId30"/>
    <p:sldId id="297" r:id="rId31"/>
    <p:sldId id="298" r:id="rId32"/>
    <p:sldId id="269" r:id="rId33"/>
    <p:sldId id="317" r:id="rId34"/>
    <p:sldId id="270" r:id="rId35"/>
    <p:sldId id="318" r:id="rId36"/>
    <p:sldId id="271" r:id="rId37"/>
    <p:sldId id="319" r:id="rId38"/>
    <p:sldId id="272" r:id="rId39"/>
    <p:sldId id="320" r:id="rId40"/>
    <p:sldId id="273" r:id="rId41"/>
    <p:sldId id="321" r:id="rId42"/>
    <p:sldId id="274" r:id="rId43"/>
    <p:sldId id="322" r:id="rId44"/>
    <p:sldId id="275" r:id="rId45"/>
    <p:sldId id="323" r:id="rId46"/>
    <p:sldId id="276" r:id="rId47"/>
    <p:sldId id="324" r:id="rId48"/>
    <p:sldId id="277" r:id="rId49"/>
    <p:sldId id="325" r:id="rId50"/>
    <p:sldId id="278" r:id="rId51"/>
    <p:sldId id="326" r:id="rId52"/>
    <p:sldId id="279" r:id="rId53"/>
    <p:sldId id="327" r:id="rId54"/>
    <p:sldId id="280" r:id="rId55"/>
    <p:sldId id="328" r:id="rId56"/>
    <p:sldId id="281" r:id="rId57"/>
    <p:sldId id="329" r:id="rId58"/>
    <p:sldId id="282" r:id="rId59"/>
    <p:sldId id="283" r:id="rId60"/>
    <p:sldId id="330" r:id="rId61"/>
    <p:sldId id="284" r:id="rId62"/>
    <p:sldId id="331" r:id="rId63"/>
    <p:sldId id="285" r:id="rId64"/>
    <p:sldId id="332" r:id="rId65"/>
    <p:sldId id="286" r:id="rId66"/>
    <p:sldId id="333" r:id="rId67"/>
    <p:sldId id="287" r:id="rId68"/>
    <p:sldId id="334" r:id="rId69"/>
    <p:sldId id="288" r:id="rId70"/>
    <p:sldId id="299" r:id="rId71"/>
    <p:sldId id="302" r:id="rId72"/>
    <p:sldId id="303" r:id="rId73"/>
    <p:sldId id="304" r:id="rId74"/>
    <p:sldId id="305" r:id="rId75"/>
    <p:sldId id="306" r:id="rId76"/>
    <p:sldId id="307" r:id="rId77"/>
    <p:sldId id="300" r:id="rId78"/>
    <p:sldId id="301" r:id="rId79"/>
    <p:sldId id="337" r:id="rId80"/>
    <p:sldId id="338" r:id="rId81"/>
    <p:sldId id="339" r:id="rId82"/>
  </p:sldIdLst>
  <p:sldSz cx="9144000" cy="5143500" type="screen16x9"/>
  <p:notesSz cx="6858000" cy="9144000"/>
  <p:embeddedFontLst>
    <p:embeddedFont>
      <p:font typeface="Oswald" pitchFamily="2" charset="0"/>
      <p:regular r:id="rId84"/>
      <p:bold r:id="rId85"/>
    </p:embeddedFont>
    <p:embeddedFont>
      <p:font typeface="Ubuntu" panose="020B0504030602030204" pitchFamily="34" charset="0"/>
      <p:regular r:id="rId86"/>
      <p:bold r:id="rId87"/>
      <p:italic r:id="rId88"/>
      <p:boldItalic r:id="rId8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926" y="7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fntdata"/><Relationship Id="rId89" Type="http://schemas.openxmlformats.org/officeDocument/2006/relationships/font" Target="fonts/font6.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presProps" Target="pres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font" Target="fonts/font2.fntdata"/><Relationship Id="rId93"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notesMaster" Target="notesMasters/notesMaster1.xml"/><Relationship Id="rId88" Type="http://schemas.openxmlformats.org/officeDocument/2006/relationships/font" Target="fonts/font5.fntdata"/><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theme" Target="theme/theme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4.fntdata"/><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ba62275fd7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g2ba62275fd7_2_7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bd7df4630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g2bd7df4630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bd7df4630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g2bd7df4630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94556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baa9c6ad5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2baa9c6ad5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2558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bd7df4630d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2bd7df4630d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80034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bd7df4630d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2bd7df4630d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00036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bd7df4630d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 name="Google Shape;196;g2bd7df4630d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bd7df4630d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 name="Google Shape;196;g2bd7df4630d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828900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baa9c6ad5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2baa9c6ad5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912970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bd7df4630d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g2bd7df4630d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bd7df4630d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g2bd7df4630d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7650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6ac002fc1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g26ac002fc1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bd7df4630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4" name="Google Shape;214;g2bd7df4630d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bd7df4630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4" name="Google Shape;214;g2bd7df4630d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35774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bd7df4630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3" name="Google Shape;223;g2bd7df4630d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bd7df4630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3" name="Google Shape;223;g2bd7df4630d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8792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2bd7df463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g2bd7df463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2bd7df463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g2bd7df463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464795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6ac002fc1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g26ac002fc1b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6ac002fc1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g26ac002fc1b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817732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6ac002fc1b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8" name="Google Shape;248;g26ac002fc1b_0_10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baa9c6ad5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2baa9c6ad5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67128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ba616c880b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5" name="Google Shape;155;g2ba616c880b_0_7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baa9c6ad5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2baa9c6ad5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67106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bd7df4630d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5" name="Google Shape;265;g2bd7df4630d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bd7df4630d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5" name="Google Shape;265;g2bd7df4630d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775582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2bd7df4630d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4" name="Google Shape;274;g2bd7df4630d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2bd7df4630d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4" name="Google Shape;274;g2bd7df4630d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77296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bd7df4630d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2" name="Google Shape;282;g2bd7df4630d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bd7df4630d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2" name="Google Shape;282;g2bd7df4630d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80173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bd7df4630d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g2bd7df4630d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bd7df4630d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g2bd7df4630d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99478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bd7df4630d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g2bd7df4630d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baa9c6ad5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2baa9c6ad5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bd7df4630d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g2bd7df4630d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629185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2bd7df4630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7" name="Google Shape;307;g2bd7df4630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2bd7df4630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7" name="Google Shape;307;g2bd7df4630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827092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2bd7df4630d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 name="Google Shape;315;g2bd7df4630d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2bd7df4630d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 name="Google Shape;315;g2bd7df4630d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098050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bd7df4630d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3" name="Google Shape;323;g2bd7df4630d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bd7df4630d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3" name="Google Shape;323;g2bd7df4630d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35701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d7df4630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g2bd7df4630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d7df4630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g2bd7df4630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38122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bd7df4630d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g2bd7df4630d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baa9c6ad5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2baa9c6ad5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742522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bd7df4630d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g2bd7df4630d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7436889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2bd7df4630d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7" name="Google Shape;347;g2bd7df4630d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2bd7df4630d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7" name="Google Shape;347;g2bd7df4630d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61337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bd7df4630d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5" name="Google Shape;355;g2bd7df4630d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bd7df4630d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5" name="Google Shape;355;g2bd7df4630d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8495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2bd7df4630d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g2bd7df4630d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2bd7df4630d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g2bd7df4630d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6476144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2bd7df4630d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2" name="Google Shape;372;g2bd7df4630d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2bd7df4630d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1" name="Google Shape;381;g2bd7df4630d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2bd7df4630d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1" name="Google Shape;381;g2bd7df4630d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4250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baa9c6ad5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2baa9c6ad5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8221316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bd7df4630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0" name="Google Shape;390;g2bd7df4630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bd7df4630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0" name="Google Shape;390;g2bd7df4630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9705213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2bd7df4630d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8" name="Google Shape;398;g2bd7df4630d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2bd7df4630d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8" name="Google Shape;398;g2bd7df4630d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060669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2bd7df4630d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6" name="Google Shape;406;g2bd7df4630d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2bd7df4630d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6" name="Google Shape;406;g2bd7df4630d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8980496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2bd7df4630d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4" name="Google Shape;414;g2bd7df4630d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2bd7df4630d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4" name="Google Shape;414;g2bd7df4630d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3162822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2bd0cf03cd7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2" name="Google Shape;422;g2bd0cf03cd7_0_29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d7df4630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g2bd7df4630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06345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baa9c6ad5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2baa9c6ad5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219792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d7df4630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g2bd7df4630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274991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d7df4630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g2bd7df4630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063507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d7df4630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g2bd7df4630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781811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d7df4630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g2bd7df4630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241326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baa9c6ad5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2baa9c6ad5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35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baa9c6ad5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2baa9c6ad5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21426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58" name="Google Shape;58;p1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59" name="Google Shape;59;p14"/>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0"/>
        <p:cNvGrpSpPr/>
        <p:nvPr/>
      </p:nvGrpSpPr>
      <p:grpSpPr>
        <a:xfrm>
          <a:off x="0" y="0"/>
          <a:ext cx="0" cy="0"/>
          <a:chOff x="0" y="0"/>
          <a:chExt cx="0" cy="0"/>
        </a:xfrm>
      </p:grpSpPr>
      <p:sp>
        <p:nvSpPr>
          <p:cNvPr id="61" name="Google Shape;61;p15"/>
          <p:cNvSpPr txBox="1">
            <a:spLocks noGrp="1"/>
          </p:cNvSpPr>
          <p:nvPr>
            <p:ph type="ctrTitle"/>
          </p:nvPr>
        </p:nvSpPr>
        <p:spPr>
          <a:xfrm>
            <a:off x="342900" y="1065213"/>
            <a:ext cx="3886200" cy="735013"/>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62" name="Google Shape;62;p15"/>
          <p:cNvSpPr txBox="1">
            <a:spLocks noGrp="1"/>
          </p:cNvSpPr>
          <p:nvPr>
            <p:ph type="subTitle" idx="1"/>
          </p:nvPr>
        </p:nvSpPr>
        <p:spPr>
          <a:xfrm>
            <a:off x="685800" y="1943100"/>
            <a:ext cx="3200400" cy="876300"/>
          </a:xfrm>
          <a:prstGeom prst="rect">
            <a:avLst/>
          </a:prstGeom>
          <a:noFill/>
          <a:ln>
            <a:noFill/>
          </a:ln>
        </p:spPr>
        <p:txBody>
          <a:bodyPr spcFirstLastPara="1" wrap="square" lIns="45725" tIns="22850" rIns="45725" bIns="22850" anchor="t" anchorCtr="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a:endParaRPr/>
          </a:p>
        </p:txBody>
      </p:sp>
      <p:sp>
        <p:nvSpPr>
          <p:cNvPr id="63" name="Google Shape;63;p15"/>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64" name="Google Shape;64;p15"/>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65" name="Google Shape;65;p15"/>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68" name="Google Shape;68;p16"/>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69" name="Google Shape;69;p16"/>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0" name="Google Shape;70;p16"/>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1" name="Google Shape;71;p16"/>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sp>
        <p:nvSpPr>
          <p:cNvPr id="73" name="Google Shape;73;p17"/>
          <p:cNvSpPr txBox="1">
            <a:spLocks noGrp="1"/>
          </p:cNvSpPr>
          <p:nvPr>
            <p:ph type="title"/>
          </p:nvPr>
        </p:nvSpPr>
        <p:spPr>
          <a:xfrm>
            <a:off x="361156" y="2203450"/>
            <a:ext cx="3886200" cy="681038"/>
          </a:xfrm>
          <a:prstGeom prst="rect">
            <a:avLst/>
          </a:prstGeom>
          <a:noFill/>
          <a:ln>
            <a:noFill/>
          </a:ln>
        </p:spPr>
        <p:txBody>
          <a:bodyPr spcFirstLastPara="1" wrap="square" lIns="45725" tIns="22850" rIns="45725" bIns="22850" anchor="t" anchorCtr="0">
            <a:normAutofit/>
          </a:bodyPr>
          <a:lstStyle>
            <a:lvl1pPr lvl="0" algn="l">
              <a:spcBef>
                <a:spcPts val="0"/>
              </a:spcBef>
              <a:spcAft>
                <a:spcPts val="0"/>
              </a:spcAft>
              <a:buClr>
                <a:schemeClr val="dk1"/>
              </a:buClr>
              <a:buSzPts val="2000"/>
              <a:buFont typeface="Calibri"/>
              <a:buNone/>
              <a:defRPr sz="2000" b="1"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74" name="Google Shape;74;p17"/>
          <p:cNvSpPr txBox="1">
            <a:spLocks noGrp="1"/>
          </p:cNvSpPr>
          <p:nvPr>
            <p:ph type="body" idx="1"/>
          </p:nvPr>
        </p:nvSpPr>
        <p:spPr>
          <a:xfrm>
            <a:off x="361156" y="1453357"/>
            <a:ext cx="3886200" cy="750094"/>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rgbClr val="888888"/>
              </a:buClr>
              <a:buSzPts val="1000"/>
              <a:buNone/>
              <a:defRPr sz="1000">
                <a:solidFill>
                  <a:srgbClr val="888888"/>
                </a:solidFill>
              </a:defRPr>
            </a:lvl1pPr>
            <a:lvl2pPr marL="914400" lvl="1" indent="-228600" algn="l">
              <a:spcBef>
                <a:spcPts val="200"/>
              </a:spcBef>
              <a:spcAft>
                <a:spcPts val="0"/>
              </a:spcAft>
              <a:buClr>
                <a:srgbClr val="888888"/>
              </a:buClr>
              <a:buSzPts val="900"/>
              <a:buNone/>
              <a:defRPr sz="900">
                <a:solidFill>
                  <a:srgbClr val="888888"/>
                </a:solidFill>
              </a:defRPr>
            </a:lvl2pPr>
            <a:lvl3pPr marL="1371600" lvl="2" indent="-228600" algn="l">
              <a:spcBef>
                <a:spcPts val="200"/>
              </a:spcBef>
              <a:spcAft>
                <a:spcPts val="0"/>
              </a:spcAft>
              <a:buClr>
                <a:srgbClr val="888888"/>
              </a:buClr>
              <a:buSzPts val="800"/>
              <a:buNone/>
              <a:defRPr sz="800">
                <a:solidFill>
                  <a:srgbClr val="888888"/>
                </a:solidFill>
              </a:defRPr>
            </a:lvl3pPr>
            <a:lvl4pPr marL="1828800" lvl="3" indent="-228600" algn="l">
              <a:spcBef>
                <a:spcPts val="100"/>
              </a:spcBef>
              <a:spcAft>
                <a:spcPts val="0"/>
              </a:spcAft>
              <a:buClr>
                <a:srgbClr val="888888"/>
              </a:buClr>
              <a:buSzPts val="700"/>
              <a:buNone/>
              <a:defRPr sz="700">
                <a:solidFill>
                  <a:srgbClr val="888888"/>
                </a:solidFill>
              </a:defRPr>
            </a:lvl4pPr>
            <a:lvl5pPr marL="2286000" lvl="4" indent="-228600" algn="l">
              <a:spcBef>
                <a:spcPts val="100"/>
              </a:spcBef>
              <a:spcAft>
                <a:spcPts val="0"/>
              </a:spcAft>
              <a:buClr>
                <a:srgbClr val="888888"/>
              </a:buClr>
              <a:buSzPts val="700"/>
              <a:buNone/>
              <a:defRPr sz="700">
                <a:solidFill>
                  <a:srgbClr val="888888"/>
                </a:solidFill>
              </a:defRPr>
            </a:lvl5pPr>
            <a:lvl6pPr marL="2743200" lvl="5" indent="-228600" algn="l">
              <a:spcBef>
                <a:spcPts val="100"/>
              </a:spcBef>
              <a:spcAft>
                <a:spcPts val="0"/>
              </a:spcAft>
              <a:buClr>
                <a:srgbClr val="888888"/>
              </a:buClr>
              <a:buSzPts val="700"/>
              <a:buNone/>
              <a:defRPr sz="700">
                <a:solidFill>
                  <a:srgbClr val="888888"/>
                </a:solidFill>
              </a:defRPr>
            </a:lvl6pPr>
            <a:lvl7pPr marL="3200400" lvl="6" indent="-228600" algn="l">
              <a:spcBef>
                <a:spcPts val="100"/>
              </a:spcBef>
              <a:spcAft>
                <a:spcPts val="0"/>
              </a:spcAft>
              <a:buClr>
                <a:srgbClr val="888888"/>
              </a:buClr>
              <a:buSzPts val="700"/>
              <a:buNone/>
              <a:defRPr sz="700">
                <a:solidFill>
                  <a:srgbClr val="888888"/>
                </a:solidFill>
              </a:defRPr>
            </a:lvl7pPr>
            <a:lvl8pPr marL="3657600" lvl="7" indent="-228600" algn="l">
              <a:spcBef>
                <a:spcPts val="100"/>
              </a:spcBef>
              <a:spcAft>
                <a:spcPts val="0"/>
              </a:spcAft>
              <a:buClr>
                <a:srgbClr val="888888"/>
              </a:buClr>
              <a:buSzPts val="700"/>
              <a:buNone/>
              <a:defRPr sz="700">
                <a:solidFill>
                  <a:srgbClr val="888888"/>
                </a:solidFill>
              </a:defRPr>
            </a:lvl8pPr>
            <a:lvl9pPr marL="4114800" lvl="8" indent="-228600" algn="l">
              <a:spcBef>
                <a:spcPts val="100"/>
              </a:spcBef>
              <a:spcAft>
                <a:spcPts val="0"/>
              </a:spcAft>
              <a:buClr>
                <a:srgbClr val="888888"/>
              </a:buClr>
              <a:buSzPts val="700"/>
              <a:buNone/>
              <a:defRPr sz="700">
                <a:solidFill>
                  <a:srgbClr val="888888"/>
                </a:solidFill>
              </a:defRPr>
            </a:lvl9pPr>
          </a:lstStyle>
          <a:p>
            <a:endParaRPr/>
          </a:p>
        </p:txBody>
      </p:sp>
      <p:sp>
        <p:nvSpPr>
          <p:cNvPr id="75" name="Google Shape;75;p17"/>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6" name="Google Shape;76;p17"/>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7" name="Google Shape;77;p17"/>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80" name="Google Shape;80;p18"/>
          <p:cNvSpPr txBox="1">
            <a:spLocks noGrp="1"/>
          </p:cNvSpPr>
          <p:nvPr>
            <p:ph type="body" idx="1"/>
          </p:nvPr>
        </p:nvSpPr>
        <p:spPr>
          <a:xfrm>
            <a:off x="2286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81" name="Google Shape;81;p18"/>
          <p:cNvSpPr txBox="1">
            <a:spLocks noGrp="1"/>
          </p:cNvSpPr>
          <p:nvPr>
            <p:ph type="body" idx="2"/>
          </p:nvPr>
        </p:nvSpPr>
        <p:spPr>
          <a:xfrm>
            <a:off x="23241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82" name="Google Shape;82;p18"/>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3" name="Google Shape;83;p18"/>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4" name="Google Shape;84;p18"/>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5"/>
        <p:cNvGrpSpPr/>
        <p:nvPr/>
      </p:nvGrpSpPr>
      <p:grpSpPr>
        <a:xfrm>
          <a:off x="0" y="0"/>
          <a:ext cx="0" cy="0"/>
          <a:chOff x="0" y="0"/>
          <a:chExt cx="0" cy="0"/>
        </a:xfrm>
      </p:grpSpPr>
      <p:sp>
        <p:nvSpPr>
          <p:cNvPr id="86" name="Google Shape;86;p19"/>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87" name="Google Shape;87;p19"/>
          <p:cNvSpPr txBox="1">
            <a:spLocks noGrp="1"/>
          </p:cNvSpPr>
          <p:nvPr>
            <p:ph type="body" idx="1"/>
          </p:nvPr>
        </p:nvSpPr>
        <p:spPr>
          <a:xfrm>
            <a:off x="228600" y="767556"/>
            <a:ext cx="2020094"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88" name="Google Shape;88;p19"/>
          <p:cNvSpPr txBox="1">
            <a:spLocks noGrp="1"/>
          </p:cNvSpPr>
          <p:nvPr>
            <p:ph type="body" idx="2"/>
          </p:nvPr>
        </p:nvSpPr>
        <p:spPr>
          <a:xfrm>
            <a:off x="228600" y="1087438"/>
            <a:ext cx="2020094"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89" name="Google Shape;89;p19"/>
          <p:cNvSpPr txBox="1">
            <a:spLocks noGrp="1"/>
          </p:cNvSpPr>
          <p:nvPr>
            <p:ph type="body" idx="3"/>
          </p:nvPr>
        </p:nvSpPr>
        <p:spPr>
          <a:xfrm>
            <a:off x="2322513" y="767556"/>
            <a:ext cx="2020888"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90" name="Google Shape;90;p19"/>
          <p:cNvSpPr txBox="1">
            <a:spLocks noGrp="1"/>
          </p:cNvSpPr>
          <p:nvPr>
            <p:ph type="body" idx="4"/>
          </p:nvPr>
        </p:nvSpPr>
        <p:spPr>
          <a:xfrm>
            <a:off x="2322513" y="1087438"/>
            <a:ext cx="2020888"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91" name="Google Shape;91;p19"/>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2" name="Google Shape;92;p19"/>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3" name="Google Shape;93;p19"/>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96" name="Google Shape;96;p20"/>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7" name="Google Shape;97;p20"/>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8" name="Google Shape;98;p20"/>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228600" y="136525"/>
            <a:ext cx="1504157" cy="581025"/>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01" name="Google Shape;101;p21"/>
          <p:cNvSpPr txBox="1">
            <a:spLocks noGrp="1"/>
          </p:cNvSpPr>
          <p:nvPr>
            <p:ph type="body" idx="1"/>
          </p:nvPr>
        </p:nvSpPr>
        <p:spPr>
          <a:xfrm>
            <a:off x="1787525" y="136525"/>
            <a:ext cx="2555875" cy="2926557"/>
          </a:xfrm>
          <a:prstGeom prst="rect">
            <a:avLst/>
          </a:prstGeom>
          <a:noFill/>
          <a:ln>
            <a:noFill/>
          </a:ln>
        </p:spPr>
        <p:txBody>
          <a:bodyPr spcFirstLastPara="1" wrap="square" lIns="45725" tIns="22850" rIns="45725" bIns="22850" anchor="t" anchorCtr="0">
            <a:normAutofit/>
          </a:bodyPr>
          <a:lstStyle>
            <a:lvl1pPr marL="457200" lvl="0" indent="-330200" algn="l">
              <a:spcBef>
                <a:spcPts val="300"/>
              </a:spcBef>
              <a:spcAft>
                <a:spcPts val="0"/>
              </a:spcAft>
              <a:buClr>
                <a:schemeClr val="dk1"/>
              </a:buClr>
              <a:buSzPts val="1600"/>
              <a:buChar char="•"/>
              <a:defRPr sz="1600"/>
            </a:lvl1pPr>
            <a:lvl2pPr marL="914400" lvl="1" indent="-317500" algn="l">
              <a:spcBef>
                <a:spcPts val="300"/>
              </a:spcBef>
              <a:spcAft>
                <a:spcPts val="0"/>
              </a:spcAft>
              <a:buClr>
                <a:schemeClr val="dk1"/>
              </a:buClr>
              <a:buSzPts val="1400"/>
              <a:buChar char="–"/>
              <a:defRPr sz="1400"/>
            </a:lvl2pPr>
            <a:lvl3pPr marL="1371600" lvl="2" indent="-304800" algn="l">
              <a:spcBef>
                <a:spcPts val="200"/>
              </a:spcBef>
              <a:spcAft>
                <a:spcPts val="0"/>
              </a:spcAft>
              <a:buClr>
                <a:schemeClr val="dk1"/>
              </a:buClr>
              <a:buSzPts val="1200"/>
              <a:buChar char="•"/>
              <a:defRPr sz="1200"/>
            </a:lvl3pPr>
            <a:lvl4pPr marL="1828800" lvl="3" indent="-292100" algn="l">
              <a:spcBef>
                <a:spcPts val="200"/>
              </a:spcBef>
              <a:spcAft>
                <a:spcPts val="0"/>
              </a:spcAft>
              <a:buClr>
                <a:schemeClr val="dk1"/>
              </a:buClr>
              <a:buSzPts val="1000"/>
              <a:buChar char="–"/>
              <a:defRPr sz="1000"/>
            </a:lvl4pPr>
            <a:lvl5pPr marL="2286000" lvl="4" indent="-292100" algn="l">
              <a:spcBef>
                <a:spcPts val="200"/>
              </a:spcBef>
              <a:spcAft>
                <a:spcPts val="0"/>
              </a:spcAft>
              <a:buClr>
                <a:schemeClr val="dk1"/>
              </a:buClr>
              <a:buSzPts val="1000"/>
              <a:buChar char="»"/>
              <a:defRPr sz="1000"/>
            </a:lvl5pPr>
            <a:lvl6pPr marL="2743200" lvl="5" indent="-292100" algn="l">
              <a:spcBef>
                <a:spcPts val="200"/>
              </a:spcBef>
              <a:spcAft>
                <a:spcPts val="0"/>
              </a:spcAft>
              <a:buClr>
                <a:schemeClr val="dk1"/>
              </a:buClr>
              <a:buSzPts val="1000"/>
              <a:buChar char="•"/>
              <a:defRPr sz="1000"/>
            </a:lvl6pPr>
            <a:lvl7pPr marL="3200400" lvl="6" indent="-292100" algn="l">
              <a:spcBef>
                <a:spcPts val="200"/>
              </a:spcBef>
              <a:spcAft>
                <a:spcPts val="0"/>
              </a:spcAft>
              <a:buClr>
                <a:schemeClr val="dk1"/>
              </a:buClr>
              <a:buSzPts val="1000"/>
              <a:buChar char="•"/>
              <a:defRPr sz="1000"/>
            </a:lvl7pPr>
            <a:lvl8pPr marL="3657600" lvl="7" indent="-292100" algn="l">
              <a:spcBef>
                <a:spcPts val="200"/>
              </a:spcBef>
              <a:spcAft>
                <a:spcPts val="0"/>
              </a:spcAft>
              <a:buClr>
                <a:schemeClr val="dk1"/>
              </a:buClr>
              <a:buSzPts val="1000"/>
              <a:buChar char="•"/>
              <a:defRPr sz="1000"/>
            </a:lvl8pPr>
            <a:lvl9pPr marL="4114800" lvl="8" indent="-292100" algn="l">
              <a:spcBef>
                <a:spcPts val="200"/>
              </a:spcBef>
              <a:spcAft>
                <a:spcPts val="0"/>
              </a:spcAft>
              <a:buClr>
                <a:schemeClr val="dk1"/>
              </a:buClr>
              <a:buSzPts val="1000"/>
              <a:buChar char="•"/>
              <a:defRPr sz="1000"/>
            </a:lvl9pPr>
          </a:lstStyle>
          <a:p>
            <a:endParaRPr/>
          </a:p>
        </p:txBody>
      </p:sp>
      <p:sp>
        <p:nvSpPr>
          <p:cNvPr id="102" name="Google Shape;102;p21"/>
          <p:cNvSpPr txBox="1">
            <a:spLocks noGrp="1"/>
          </p:cNvSpPr>
          <p:nvPr>
            <p:ph type="body" idx="2"/>
          </p:nvPr>
        </p:nvSpPr>
        <p:spPr>
          <a:xfrm>
            <a:off x="228600" y="717550"/>
            <a:ext cx="1504157" cy="2345532"/>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03" name="Google Shape;103;p21"/>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4" name="Google Shape;104;p21"/>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5" name="Google Shape;105;p21"/>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896144" y="2400300"/>
            <a:ext cx="2743200" cy="283369"/>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08" name="Google Shape;108;p22"/>
          <p:cNvSpPr>
            <a:spLocks noGrp="1"/>
          </p:cNvSpPr>
          <p:nvPr>
            <p:ph type="pic" idx="2"/>
          </p:nvPr>
        </p:nvSpPr>
        <p:spPr>
          <a:xfrm>
            <a:off x="896144" y="306388"/>
            <a:ext cx="2743200" cy="2057400"/>
          </a:xfrm>
          <a:prstGeom prst="rect">
            <a:avLst/>
          </a:prstGeom>
          <a:noFill/>
          <a:ln>
            <a:noFill/>
          </a:ln>
        </p:spPr>
      </p:sp>
      <p:sp>
        <p:nvSpPr>
          <p:cNvPr id="109" name="Google Shape;109;p22"/>
          <p:cNvSpPr txBox="1">
            <a:spLocks noGrp="1"/>
          </p:cNvSpPr>
          <p:nvPr>
            <p:ph type="body" idx="1"/>
          </p:nvPr>
        </p:nvSpPr>
        <p:spPr>
          <a:xfrm>
            <a:off x="896144" y="2683669"/>
            <a:ext cx="2743200" cy="402431"/>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10" name="Google Shape;110;p22"/>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1" name="Google Shape;111;p22"/>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2" name="Google Shape;112;p22"/>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15" name="Google Shape;115;p23"/>
          <p:cNvSpPr txBox="1">
            <a:spLocks noGrp="1"/>
          </p:cNvSpPr>
          <p:nvPr>
            <p:ph type="body" idx="1"/>
          </p:nvPr>
        </p:nvSpPr>
        <p:spPr>
          <a:xfrm rot="5400000">
            <a:off x="1154509" y="-125809"/>
            <a:ext cx="2262982" cy="41148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16" name="Google Shape;116;p2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7" name="Google Shape;117;p2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8" name="Google Shape;118;p23"/>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2366169" y="1085850"/>
            <a:ext cx="2925763" cy="10287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21" name="Google Shape;121;p24"/>
          <p:cNvSpPr txBox="1">
            <a:spLocks noGrp="1"/>
          </p:cNvSpPr>
          <p:nvPr>
            <p:ph type="body" idx="1"/>
          </p:nvPr>
        </p:nvSpPr>
        <p:spPr>
          <a:xfrm rot="5400000">
            <a:off x="270669" y="95250"/>
            <a:ext cx="2925763" cy="30099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22" name="Google Shape;122;p2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3" name="Google Shape;123;p2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4" name="Google Shape;124;p24"/>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marR="0" lvl="0" algn="ctr" rtl="0">
              <a:spcBef>
                <a:spcPts val="0"/>
              </a:spcBef>
              <a:spcAft>
                <a:spcPts val="0"/>
              </a:spcAft>
              <a:buClr>
                <a:schemeClr val="dk1"/>
              </a:buClr>
              <a:buSzPts val="2200"/>
              <a:buFont typeface="Calibri"/>
              <a:buNone/>
              <a:defRPr sz="2200" b="0" i="0" u="none" strike="noStrike" cap="non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a:endParaRPr/>
          </a:p>
        </p:txBody>
      </p:sp>
      <p:sp>
        <p:nvSpPr>
          <p:cNvPr id="52" name="Google Shape;52;p13"/>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marR="0" lvl="0" indent="-330200" algn="l" rtl="0">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L="914400" marR="0" lvl="1" indent="-317500" algn="l" rtl="0">
              <a:spcBef>
                <a:spcPts val="3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2pPr>
            <a:lvl3pPr marL="1371600" marR="0" lvl="2" indent="-304800" algn="l" rtl="0">
              <a:spcBef>
                <a:spcPts val="2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3pPr>
            <a:lvl4pPr marL="1828800" marR="0" lvl="3"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4pPr>
            <a:lvl5pPr marL="2286000" marR="0" lvl="4"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5pPr>
            <a:lvl6pPr marL="2743200" marR="0" lvl="5"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6pPr>
            <a:lvl7pPr marL="3200400" marR="0" lvl="6"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7pPr>
            <a:lvl8pPr marL="3657600" marR="0" lvl="7"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8pPr>
            <a:lvl9pPr marL="4114800" marR="0" lvl="8"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marR="0" lvl="0" algn="l"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marR="0" lvl="0" algn="ctr"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rtl="0">
              <a:spcBef>
                <a:spcPts val="0"/>
              </a:spcBef>
              <a:buNone/>
              <a:defRPr sz="600" b="0" i="0" u="none" strike="noStrike" cap="none">
                <a:solidFill>
                  <a:srgbClr val="888888"/>
                </a:solidFill>
                <a:latin typeface="Calibri"/>
                <a:ea typeface="Calibri"/>
                <a:cs typeface="Calibri"/>
                <a:sym typeface="Calibri"/>
              </a:defRPr>
            </a:lvl1pPr>
            <a:lvl2pPr marL="0" marR="0" lvl="1" indent="0" algn="r" rtl="0">
              <a:spcBef>
                <a:spcPts val="0"/>
              </a:spcBef>
              <a:buNone/>
              <a:defRPr sz="600" b="0" i="0" u="none" strike="noStrike" cap="none">
                <a:solidFill>
                  <a:srgbClr val="888888"/>
                </a:solidFill>
                <a:latin typeface="Calibri"/>
                <a:ea typeface="Calibri"/>
                <a:cs typeface="Calibri"/>
                <a:sym typeface="Calibri"/>
              </a:defRPr>
            </a:lvl2pPr>
            <a:lvl3pPr marL="0" marR="0" lvl="2" indent="0" algn="r" rtl="0">
              <a:spcBef>
                <a:spcPts val="0"/>
              </a:spcBef>
              <a:buNone/>
              <a:defRPr sz="600" b="0" i="0" u="none" strike="noStrike" cap="none">
                <a:solidFill>
                  <a:srgbClr val="888888"/>
                </a:solidFill>
                <a:latin typeface="Calibri"/>
                <a:ea typeface="Calibri"/>
                <a:cs typeface="Calibri"/>
                <a:sym typeface="Calibri"/>
              </a:defRPr>
            </a:lvl3pPr>
            <a:lvl4pPr marL="0" marR="0" lvl="3" indent="0" algn="r" rtl="0">
              <a:spcBef>
                <a:spcPts val="0"/>
              </a:spcBef>
              <a:buNone/>
              <a:defRPr sz="600" b="0" i="0" u="none" strike="noStrike" cap="none">
                <a:solidFill>
                  <a:srgbClr val="888888"/>
                </a:solidFill>
                <a:latin typeface="Calibri"/>
                <a:ea typeface="Calibri"/>
                <a:cs typeface="Calibri"/>
                <a:sym typeface="Calibri"/>
              </a:defRPr>
            </a:lvl4pPr>
            <a:lvl5pPr marL="0" marR="0" lvl="4" indent="0" algn="r" rtl="0">
              <a:spcBef>
                <a:spcPts val="0"/>
              </a:spcBef>
              <a:buNone/>
              <a:defRPr sz="600" b="0" i="0" u="none" strike="noStrike" cap="none">
                <a:solidFill>
                  <a:srgbClr val="888888"/>
                </a:solidFill>
                <a:latin typeface="Calibri"/>
                <a:ea typeface="Calibri"/>
                <a:cs typeface="Calibri"/>
                <a:sym typeface="Calibri"/>
              </a:defRPr>
            </a:lvl5pPr>
            <a:lvl6pPr marL="0" marR="0" lvl="5" indent="0" algn="r" rtl="0">
              <a:spcBef>
                <a:spcPts val="0"/>
              </a:spcBef>
              <a:buNone/>
              <a:defRPr sz="600" b="0" i="0" u="none" strike="noStrike" cap="none">
                <a:solidFill>
                  <a:srgbClr val="888888"/>
                </a:solidFill>
                <a:latin typeface="Calibri"/>
                <a:ea typeface="Calibri"/>
                <a:cs typeface="Calibri"/>
                <a:sym typeface="Calibri"/>
              </a:defRPr>
            </a:lvl6pPr>
            <a:lvl7pPr marL="0" marR="0" lvl="6" indent="0" algn="r" rtl="0">
              <a:spcBef>
                <a:spcPts val="0"/>
              </a:spcBef>
              <a:buNone/>
              <a:defRPr sz="600" b="0" i="0" u="none" strike="noStrike" cap="none">
                <a:solidFill>
                  <a:srgbClr val="888888"/>
                </a:solidFill>
                <a:latin typeface="Calibri"/>
                <a:ea typeface="Calibri"/>
                <a:cs typeface="Calibri"/>
                <a:sym typeface="Calibri"/>
              </a:defRPr>
            </a:lvl7pPr>
            <a:lvl8pPr marL="0" marR="0" lvl="7" indent="0" algn="r" rtl="0">
              <a:spcBef>
                <a:spcPts val="0"/>
              </a:spcBef>
              <a:buNone/>
              <a:defRPr sz="600" b="0" i="0" u="none" strike="noStrike" cap="none">
                <a:solidFill>
                  <a:srgbClr val="888888"/>
                </a:solidFill>
                <a:latin typeface="Calibri"/>
                <a:ea typeface="Calibri"/>
                <a:cs typeface="Calibri"/>
                <a:sym typeface="Calibri"/>
              </a:defRPr>
            </a:lvl8pPr>
            <a:lvl9pPr marL="0" marR="0" lvl="8" indent="0" algn="r" rtl="0">
              <a:spcBef>
                <a:spcPts val="0"/>
              </a:spcBef>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5.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6.xml"/><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7.xml"/><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8.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9.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6.xml"/><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7.xml"/><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8.xml"/><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1.xml"/><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2.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3.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128"/>
        <p:cNvGrpSpPr/>
        <p:nvPr/>
      </p:nvGrpSpPr>
      <p:grpSpPr>
        <a:xfrm>
          <a:off x="0" y="0"/>
          <a:ext cx="0" cy="0"/>
          <a:chOff x="0" y="0"/>
          <a:chExt cx="0" cy="0"/>
        </a:xfrm>
      </p:grpSpPr>
      <p:grpSp>
        <p:nvGrpSpPr>
          <p:cNvPr id="129" name="Google Shape;129;p25"/>
          <p:cNvGrpSpPr/>
          <p:nvPr/>
        </p:nvGrpSpPr>
        <p:grpSpPr>
          <a:xfrm>
            <a:off x="2084432" y="-1463666"/>
            <a:ext cx="12747498" cy="5764777"/>
            <a:chOff x="0" y="-38100"/>
            <a:chExt cx="546592" cy="247184"/>
          </a:xfrm>
        </p:grpSpPr>
        <p:sp>
          <p:nvSpPr>
            <p:cNvPr id="130" name="Google Shape;130;p25"/>
            <p:cNvSpPr/>
            <p:nvPr/>
          </p:nvSpPr>
          <p:spPr>
            <a:xfrm>
              <a:off x="0" y="0"/>
              <a:ext cx="546592" cy="209084"/>
            </a:xfrm>
            <a:custGeom>
              <a:avLst/>
              <a:gdLst/>
              <a:ahLst/>
              <a:cxnLst/>
              <a:rect l="l" t="t" r="r" b="b"/>
              <a:pathLst>
                <a:path w="546592" h="209084" extrusionOk="0">
                  <a:moveTo>
                    <a:pt x="343392" y="0"/>
                  </a:moveTo>
                  <a:lnTo>
                    <a:pt x="0" y="0"/>
                  </a:lnTo>
                  <a:lnTo>
                    <a:pt x="203200" y="209084"/>
                  </a:lnTo>
                  <a:lnTo>
                    <a:pt x="546592" y="209084"/>
                  </a:lnTo>
                  <a:lnTo>
                    <a:pt x="343392" y="0"/>
                  </a:lnTo>
                  <a:close/>
                </a:path>
              </a:pathLst>
            </a:custGeom>
            <a:solidFill>
              <a:srgbClr val="F1C232"/>
            </a:solidFill>
            <a:ln>
              <a:noFill/>
            </a:ln>
          </p:spPr>
          <p:txBody>
            <a:bodyPr/>
            <a:lstStyle/>
            <a:p>
              <a:endParaRPr lang="en-AU"/>
            </a:p>
          </p:txBody>
        </p:sp>
        <p:sp>
          <p:nvSpPr>
            <p:cNvPr id="131" name="Google Shape;131;p25"/>
            <p:cNvSpPr txBox="1"/>
            <p:nvPr/>
          </p:nvSpPr>
          <p:spPr>
            <a:xfrm>
              <a:off x="101600" y="-38100"/>
              <a:ext cx="343392" cy="247184"/>
            </a:xfrm>
            <a:prstGeom prst="rect">
              <a:avLst/>
            </a:prstGeom>
            <a:solidFill>
              <a:srgbClr val="F1C232"/>
            </a:solid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32" name="Google Shape;132;p25"/>
          <p:cNvGrpSpPr/>
          <p:nvPr/>
        </p:nvGrpSpPr>
        <p:grpSpPr>
          <a:xfrm>
            <a:off x="1067335" y="-1776755"/>
            <a:ext cx="4511760" cy="2744183"/>
            <a:chOff x="0" y="-38100"/>
            <a:chExt cx="406400" cy="247184"/>
          </a:xfrm>
        </p:grpSpPr>
        <p:sp>
          <p:nvSpPr>
            <p:cNvPr id="133" name="Google Shape;133;p25"/>
            <p:cNvSpPr/>
            <p:nvPr/>
          </p:nvSpPr>
          <p:spPr>
            <a:xfrm>
              <a:off x="0" y="0"/>
              <a:ext cx="406400" cy="209084"/>
            </a:xfrm>
            <a:custGeom>
              <a:avLst/>
              <a:gdLst/>
              <a:ahLst/>
              <a:cxnLst/>
              <a:rect l="l" t="t" r="r" b="b"/>
              <a:pathLst>
                <a:path w="406400" h="209084" extrusionOk="0">
                  <a:moveTo>
                    <a:pt x="203200" y="0"/>
                  </a:moveTo>
                  <a:lnTo>
                    <a:pt x="0" y="0"/>
                  </a:lnTo>
                  <a:lnTo>
                    <a:pt x="203200" y="209084"/>
                  </a:lnTo>
                  <a:lnTo>
                    <a:pt x="406400" y="209084"/>
                  </a:lnTo>
                  <a:lnTo>
                    <a:pt x="203200" y="0"/>
                  </a:lnTo>
                  <a:close/>
                </a:path>
              </a:pathLst>
            </a:custGeom>
            <a:solidFill>
              <a:srgbClr val="000061"/>
            </a:solidFill>
            <a:ln>
              <a:noFill/>
            </a:ln>
          </p:spPr>
          <p:txBody>
            <a:bodyPr/>
            <a:lstStyle/>
            <a:p>
              <a:endParaRPr lang="en-AU"/>
            </a:p>
          </p:txBody>
        </p:sp>
        <p:sp>
          <p:nvSpPr>
            <p:cNvPr id="134" name="Google Shape;134;p25"/>
            <p:cNvSpPr txBox="1"/>
            <p:nvPr/>
          </p:nvSpPr>
          <p:spPr>
            <a:xfrm>
              <a:off x="101600" y="-38100"/>
              <a:ext cx="203200" cy="247184"/>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35" name="Google Shape;135;p25"/>
          <p:cNvSpPr/>
          <p:nvPr/>
        </p:nvSpPr>
        <p:spPr>
          <a:xfrm>
            <a:off x="2889124" y="0"/>
            <a:ext cx="7242431" cy="3990821"/>
          </a:xfrm>
          <a:custGeom>
            <a:avLst/>
            <a:gdLst/>
            <a:ahLst/>
            <a:cxnLst/>
            <a:rect l="l" t="t" r="r" b="b"/>
            <a:pathLst>
              <a:path w="28158185" h="15516098" extrusionOk="0">
                <a:moveTo>
                  <a:pt x="0" y="0"/>
                </a:moveTo>
                <a:lnTo>
                  <a:pt x="15024354" y="15516098"/>
                </a:lnTo>
                <a:lnTo>
                  <a:pt x="28158185" y="15516098"/>
                </a:lnTo>
                <a:lnTo>
                  <a:pt x="28158185" y="0"/>
                </a:lnTo>
                <a:close/>
              </a:path>
            </a:pathLst>
          </a:custGeom>
          <a:blipFill rotWithShape="1">
            <a:blip r:embed="rId3">
              <a:alphaModFix/>
            </a:blip>
            <a:stretch>
              <a:fillRect l="-25124" r="-9269"/>
            </a:stretch>
          </a:blipFill>
          <a:ln>
            <a:noFill/>
          </a:ln>
        </p:spPr>
        <p:txBody>
          <a:bodyPr/>
          <a:lstStyle/>
          <a:p>
            <a:endParaRPr lang="en-AU"/>
          </a:p>
        </p:txBody>
      </p:sp>
      <p:sp>
        <p:nvSpPr>
          <p:cNvPr id="136" name="Google Shape;136;p25"/>
          <p:cNvSpPr txBox="1"/>
          <p:nvPr/>
        </p:nvSpPr>
        <p:spPr>
          <a:xfrm>
            <a:off x="385975" y="2033500"/>
            <a:ext cx="3299700" cy="714300"/>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Clr>
                <a:srgbClr val="000000"/>
              </a:buClr>
              <a:buFont typeface="Arial"/>
              <a:buNone/>
            </a:pPr>
            <a:r>
              <a:rPr lang="en-GB" sz="2900" b="1">
                <a:solidFill>
                  <a:srgbClr val="0151AF"/>
                </a:solidFill>
                <a:latin typeface="Ubuntu"/>
                <a:ea typeface="Ubuntu"/>
                <a:cs typeface="Ubuntu"/>
                <a:sym typeface="Ubuntu"/>
              </a:rPr>
              <a:t>IT GOVERNANCE</a:t>
            </a:r>
            <a:endParaRPr sz="2900" b="1">
              <a:solidFill>
                <a:srgbClr val="0151AF"/>
              </a:solidFill>
              <a:latin typeface="Ubuntu"/>
              <a:ea typeface="Ubuntu"/>
              <a:cs typeface="Ubuntu"/>
              <a:sym typeface="Ubuntu"/>
            </a:endParaRPr>
          </a:p>
          <a:p>
            <a:pPr marL="0" marR="0" lvl="0" indent="0" algn="l" rtl="0">
              <a:lnSpc>
                <a:spcPct val="80000"/>
              </a:lnSpc>
              <a:spcBef>
                <a:spcPts val="0"/>
              </a:spcBef>
              <a:spcAft>
                <a:spcPts val="0"/>
              </a:spcAft>
              <a:buClr>
                <a:srgbClr val="000000"/>
              </a:buClr>
              <a:buFont typeface="Arial"/>
              <a:buNone/>
            </a:pPr>
            <a:r>
              <a:rPr lang="en-GB" sz="2900" b="1">
                <a:solidFill>
                  <a:srgbClr val="0151AF"/>
                </a:solidFill>
                <a:latin typeface="Ubuntu"/>
                <a:ea typeface="Ubuntu"/>
                <a:cs typeface="Ubuntu"/>
                <a:sym typeface="Ubuntu"/>
              </a:rPr>
              <a:t>FRAMEWORK</a:t>
            </a:r>
            <a:endParaRPr sz="2900" b="1">
              <a:solidFill>
                <a:srgbClr val="0151AF"/>
              </a:solidFill>
              <a:latin typeface="Ubuntu"/>
              <a:ea typeface="Ubuntu"/>
              <a:cs typeface="Ubuntu"/>
              <a:sym typeface="Ubuntu"/>
            </a:endParaRPr>
          </a:p>
        </p:txBody>
      </p:sp>
      <p:sp>
        <p:nvSpPr>
          <p:cNvPr id="137" name="Google Shape;137;p25"/>
          <p:cNvSpPr txBox="1"/>
          <p:nvPr/>
        </p:nvSpPr>
        <p:spPr>
          <a:xfrm>
            <a:off x="422901" y="2876425"/>
            <a:ext cx="3064800" cy="415500"/>
          </a:xfrm>
          <a:prstGeom prst="rect">
            <a:avLst/>
          </a:prstGeom>
          <a:noFill/>
          <a:ln>
            <a:noFill/>
          </a:ln>
        </p:spPr>
        <p:txBody>
          <a:bodyPr spcFirstLastPara="1" wrap="square" lIns="0" tIns="0" rIns="0" bIns="0" anchor="t" anchorCtr="0">
            <a:spAutoFit/>
          </a:bodyPr>
          <a:lstStyle/>
          <a:p>
            <a:pPr marL="0" marR="0" lvl="0" indent="0" algn="l" rtl="0">
              <a:lnSpc>
                <a:spcPct val="140010"/>
              </a:lnSpc>
              <a:spcBef>
                <a:spcPts val="0"/>
              </a:spcBef>
              <a:spcAft>
                <a:spcPts val="0"/>
              </a:spcAft>
              <a:buNone/>
            </a:pPr>
            <a:r>
              <a:rPr lang="en-GB" sz="2700" b="0" i="0" u="none" strike="noStrike" cap="none">
                <a:solidFill>
                  <a:srgbClr val="000061"/>
                </a:solidFill>
                <a:latin typeface="Oswald"/>
                <a:ea typeface="Oswald"/>
                <a:cs typeface="Oswald"/>
                <a:sym typeface="Oswald"/>
              </a:rPr>
              <a:t>ICT40</a:t>
            </a:r>
            <a:r>
              <a:rPr lang="en-GB" sz="2700">
                <a:solidFill>
                  <a:srgbClr val="000061"/>
                </a:solidFill>
                <a:latin typeface="Oswald"/>
                <a:ea typeface="Oswald"/>
                <a:cs typeface="Oswald"/>
                <a:sym typeface="Oswald"/>
              </a:rPr>
              <a:t>7</a:t>
            </a:r>
            <a:r>
              <a:rPr lang="en-GB" sz="2700" b="0" i="0" u="none" strike="noStrike" cap="none">
                <a:solidFill>
                  <a:srgbClr val="000061"/>
                </a:solidFill>
                <a:latin typeface="Oswald"/>
                <a:ea typeface="Oswald"/>
                <a:cs typeface="Oswald"/>
                <a:sym typeface="Oswald"/>
              </a:rPr>
              <a:t>: </a:t>
            </a:r>
            <a:r>
              <a:rPr lang="en-GB" sz="2700">
                <a:solidFill>
                  <a:srgbClr val="000061"/>
                </a:solidFill>
                <a:latin typeface="Oswald"/>
                <a:ea typeface="Oswald"/>
                <a:cs typeface="Oswald"/>
                <a:sym typeface="Oswald"/>
              </a:rPr>
              <a:t>IT Governance</a:t>
            </a:r>
            <a:endParaRPr/>
          </a:p>
        </p:txBody>
      </p:sp>
      <p:grpSp>
        <p:nvGrpSpPr>
          <p:cNvPr id="138" name="Google Shape;138;p25"/>
          <p:cNvGrpSpPr/>
          <p:nvPr/>
        </p:nvGrpSpPr>
        <p:grpSpPr>
          <a:xfrm>
            <a:off x="-789983" y="501111"/>
            <a:ext cx="3870536" cy="614822"/>
            <a:chOff x="0" y="-38100"/>
            <a:chExt cx="1556116" cy="247184"/>
          </a:xfrm>
        </p:grpSpPr>
        <p:sp>
          <p:nvSpPr>
            <p:cNvPr id="139" name="Google Shape;139;p25"/>
            <p:cNvSpPr/>
            <p:nvPr/>
          </p:nvSpPr>
          <p:spPr>
            <a:xfrm>
              <a:off x="0" y="0"/>
              <a:ext cx="1556116" cy="209084"/>
            </a:xfrm>
            <a:custGeom>
              <a:avLst/>
              <a:gdLst/>
              <a:ahLst/>
              <a:cxnLst/>
              <a:rect l="l" t="t" r="r" b="b"/>
              <a:pathLst>
                <a:path w="1556116" h="209084" extrusionOk="0">
                  <a:moveTo>
                    <a:pt x="1352916" y="0"/>
                  </a:moveTo>
                  <a:lnTo>
                    <a:pt x="0" y="0"/>
                  </a:lnTo>
                  <a:lnTo>
                    <a:pt x="203200" y="209084"/>
                  </a:lnTo>
                  <a:lnTo>
                    <a:pt x="1556116" y="209084"/>
                  </a:lnTo>
                  <a:lnTo>
                    <a:pt x="1352916" y="0"/>
                  </a:lnTo>
                  <a:close/>
                </a:path>
              </a:pathLst>
            </a:custGeom>
            <a:solidFill>
              <a:srgbClr val="0151AF"/>
            </a:solidFill>
            <a:ln>
              <a:noFill/>
            </a:ln>
          </p:spPr>
          <p:txBody>
            <a:bodyPr/>
            <a:lstStyle/>
            <a:p>
              <a:endParaRPr lang="en-AU"/>
            </a:p>
          </p:txBody>
        </p:sp>
        <p:sp>
          <p:nvSpPr>
            <p:cNvPr id="140" name="Google Shape;140;p25"/>
            <p:cNvSpPr txBox="1"/>
            <p:nvPr/>
          </p:nvSpPr>
          <p:spPr>
            <a:xfrm>
              <a:off x="101600" y="-38100"/>
              <a:ext cx="1352916" cy="247184"/>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41" name="Google Shape;141;p25"/>
          <p:cNvSpPr txBox="1"/>
          <p:nvPr/>
        </p:nvSpPr>
        <p:spPr>
          <a:xfrm>
            <a:off x="422898" y="1581787"/>
            <a:ext cx="1661400" cy="323100"/>
          </a:xfrm>
          <a:prstGeom prst="rect">
            <a:avLst/>
          </a:prstGeom>
          <a:noFill/>
          <a:ln>
            <a:noFill/>
          </a:ln>
        </p:spPr>
        <p:txBody>
          <a:bodyPr spcFirstLastPara="1" wrap="square" lIns="0" tIns="0" rIns="0" bIns="0" anchor="t" anchorCtr="0">
            <a:spAutoFit/>
          </a:bodyPr>
          <a:lstStyle/>
          <a:p>
            <a:pPr marL="0" marR="0" lvl="0" indent="0" algn="l" rtl="0">
              <a:lnSpc>
                <a:spcPct val="140010"/>
              </a:lnSpc>
              <a:spcBef>
                <a:spcPts val="0"/>
              </a:spcBef>
              <a:spcAft>
                <a:spcPts val="0"/>
              </a:spcAft>
              <a:buNone/>
            </a:pPr>
            <a:r>
              <a:rPr lang="en-GB" sz="2100" b="0" i="0" u="none" strike="noStrike" cap="none">
                <a:solidFill>
                  <a:srgbClr val="000061"/>
                </a:solidFill>
                <a:latin typeface="Oswald"/>
                <a:ea typeface="Oswald"/>
                <a:cs typeface="Oswald"/>
                <a:sym typeface="Oswald"/>
              </a:rPr>
              <a:t>WEEK </a:t>
            </a:r>
            <a:r>
              <a:rPr lang="en-GB" sz="2100">
                <a:solidFill>
                  <a:srgbClr val="000061"/>
                </a:solidFill>
                <a:latin typeface="Oswald"/>
                <a:ea typeface="Oswald"/>
                <a:cs typeface="Oswald"/>
                <a:sym typeface="Oswald"/>
              </a:rPr>
              <a:t>02</a:t>
            </a:r>
            <a:endParaRPr sz="800"/>
          </a:p>
        </p:txBody>
      </p:sp>
      <p:sp>
        <p:nvSpPr>
          <p:cNvPr id="142" name="Google Shape;142;p25"/>
          <p:cNvSpPr/>
          <p:nvPr/>
        </p:nvSpPr>
        <p:spPr>
          <a:xfrm>
            <a:off x="0" y="4476600"/>
            <a:ext cx="9144000" cy="6669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1"/>
        <p:cNvGrpSpPr/>
        <p:nvPr/>
      </p:nvGrpSpPr>
      <p:grpSpPr>
        <a:xfrm>
          <a:off x="0" y="0"/>
          <a:ext cx="0" cy="0"/>
          <a:chOff x="0" y="0"/>
          <a:chExt cx="0" cy="0"/>
        </a:xfrm>
      </p:grpSpPr>
      <p:sp>
        <p:nvSpPr>
          <p:cNvPr id="182" name="Google Shape;182;p29"/>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IT Governance and Security</a:t>
            </a:r>
            <a:endParaRPr sz="700" dirty="0"/>
          </a:p>
        </p:txBody>
      </p:sp>
      <p:sp>
        <p:nvSpPr>
          <p:cNvPr id="183" name="Google Shape;183;p29"/>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84" name="Google Shape;184;p29"/>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85" name="Google Shape;185;p29"/>
          <p:cNvSpPr txBox="1"/>
          <p:nvPr/>
        </p:nvSpPr>
        <p:spPr>
          <a:xfrm>
            <a:off x="0" y="980460"/>
            <a:ext cx="5123793" cy="4148798"/>
          </a:xfrm>
          <a:prstGeom prst="rect">
            <a:avLst/>
          </a:prstGeom>
          <a:solidFill>
            <a:schemeClr val="bg1"/>
          </a:solid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dk1"/>
              </a:buClr>
              <a:buSzPts val="1900"/>
              <a:buChar char="●"/>
            </a:pPr>
            <a:r>
              <a:rPr lang="en-GB" sz="1600" dirty="0">
                <a:solidFill>
                  <a:schemeClr val="dk1"/>
                </a:solidFill>
              </a:rPr>
              <a:t>IT Governance consists of </a:t>
            </a:r>
            <a:r>
              <a:rPr lang="en-GB" sz="1600" b="1" dirty="0">
                <a:solidFill>
                  <a:schemeClr val="dk1"/>
                </a:solidFill>
              </a:rPr>
              <a:t>structures, processes and operational mechanisms </a:t>
            </a:r>
            <a:r>
              <a:rPr lang="en-GB" sz="1600" dirty="0">
                <a:solidFill>
                  <a:schemeClr val="dk1"/>
                </a:solidFill>
              </a:rPr>
              <a:t>that </a:t>
            </a:r>
            <a:r>
              <a:rPr lang="en-GB" sz="1600" b="1" dirty="0">
                <a:solidFill>
                  <a:schemeClr val="dk1"/>
                </a:solidFill>
              </a:rPr>
              <a:t>work together</a:t>
            </a:r>
            <a:r>
              <a:rPr lang="en-GB" sz="1600" dirty="0">
                <a:solidFill>
                  <a:schemeClr val="dk1"/>
                </a:solidFill>
              </a:rPr>
              <a:t> to ensure that </a:t>
            </a:r>
            <a:r>
              <a:rPr lang="en-GB" sz="1600" b="1" dirty="0">
                <a:solidFill>
                  <a:schemeClr val="dk1"/>
                </a:solidFill>
              </a:rPr>
              <a:t>IT investments and business objectives</a:t>
            </a:r>
            <a:r>
              <a:rPr lang="en-GB" sz="1600" dirty="0">
                <a:solidFill>
                  <a:schemeClr val="dk1"/>
                </a:solidFill>
              </a:rPr>
              <a:t> are aligned. </a:t>
            </a:r>
            <a:endParaRPr sz="1600" dirty="0">
              <a:solidFill>
                <a:schemeClr val="dk1"/>
              </a:solidFill>
            </a:endParaRPr>
          </a:p>
          <a:p>
            <a:pPr marL="457200" lvl="0" indent="-349250" algn="l" rtl="0">
              <a:lnSpc>
                <a:spcPct val="115000"/>
              </a:lnSpc>
              <a:spcBef>
                <a:spcPts val="0"/>
              </a:spcBef>
              <a:spcAft>
                <a:spcPts val="0"/>
              </a:spcAft>
              <a:buClr>
                <a:schemeClr val="dk1"/>
              </a:buClr>
              <a:buSzPts val="1900"/>
              <a:buChar char="●"/>
            </a:pPr>
            <a:r>
              <a:rPr lang="en-GB" sz="1600" dirty="0">
                <a:solidFill>
                  <a:schemeClr val="dk1"/>
                </a:solidFill>
              </a:rPr>
              <a:t>IT Governance aims to provide decision-makers </a:t>
            </a:r>
            <a:r>
              <a:rPr lang="en-GB" sz="1600" b="1" dirty="0">
                <a:solidFill>
                  <a:schemeClr val="dk1"/>
                </a:solidFill>
              </a:rPr>
              <a:t>an acceptable level of assurance</a:t>
            </a:r>
            <a:r>
              <a:rPr lang="en-GB" sz="1600" dirty="0">
                <a:solidFill>
                  <a:schemeClr val="dk1"/>
                </a:solidFill>
              </a:rPr>
              <a:t> that an organisation strategic objectives are not jeopardized by IT failures.</a:t>
            </a:r>
            <a:endParaRPr sz="1600" dirty="0">
              <a:solidFill>
                <a:schemeClr val="dk1"/>
              </a:solidFill>
            </a:endParaRPr>
          </a:p>
          <a:p>
            <a:pPr marL="457200" lvl="0" indent="-349250" algn="l" rtl="0">
              <a:lnSpc>
                <a:spcPct val="115000"/>
              </a:lnSpc>
              <a:spcBef>
                <a:spcPts val="0"/>
              </a:spcBef>
              <a:spcAft>
                <a:spcPts val="0"/>
              </a:spcAft>
              <a:buClr>
                <a:schemeClr val="dk1"/>
              </a:buClr>
              <a:buSzPts val="1900"/>
              <a:buChar char="●"/>
            </a:pPr>
            <a:r>
              <a:rPr lang="en-GB" sz="1600" b="1" dirty="0">
                <a:solidFill>
                  <a:schemeClr val="dk1"/>
                </a:solidFill>
              </a:rPr>
              <a:t>IT Governance framework</a:t>
            </a:r>
            <a:r>
              <a:rPr lang="en-GB" sz="1600" dirty="0">
                <a:solidFill>
                  <a:schemeClr val="dk1"/>
                </a:solidFill>
              </a:rPr>
              <a:t>, such as </a:t>
            </a:r>
            <a:r>
              <a:rPr lang="en-GB" sz="1600" dirty="0" err="1">
                <a:solidFill>
                  <a:schemeClr val="dk1"/>
                </a:solidFill>
              </a:rPr>
              <a:t>CobiT</a:t>
            </a:r>
            <a:r>
              <a:rPr lang="en-GB" sz="1600" dirty="0">
                <a:solidFill>
                  <a:schemeClr val="dk1"/>
                </a:solidFill>
              </a:rPr>
              <a:t>, ITIL, </a:t>
            </a:r>
            <a:r>
              <a:rPr lang="en-GB" sz="1600" dirty="0" err="1">
                <a:solidFill>
                  <a:schemeClr val="dk1"/>
                </a:solidFill>
              </a:rPr>
              <a:t>VaIIT</a:t>
            </a:r>
            <a:r>
              <a:rPr lang="en-GB" sz="1600" dirty="0">
                <a:solidFill>
                  <a:schemeClr val="dk1"/>
                </a:solidFill>
              </a:rPr>
              <a:t> and ISO 38500</a:t>
            </a:r>
            <a:endParaRPr sz="1600" dirty="0">
              <a:solidFill>
                <a:schemeClr val="dk1"/>
              </a:solidFill>
            </a:endParaRPr>
          </a:p>
          <a:p>
            <a:pPr marL="457200" lvl="0" indent="-349250" algn="l" rtl="0">
              <a:lnSpc>
                <a:spcPct val="115000"/>
              </a:lnSpc>
              <a:spcBef>
                <a:spcPts val="0"/>
              </a:spcBef>
              <a:spcAft>
                <a:spcPts val="0"/>
              </a:spcAft>
              <a:buClr>
                <a:schemeClr val="dk1"/>
              </a:buClr>
              <a:buSzPts val="1900"/>
              <a:buChar char="●"/>
            </a:pPr>
            <a:r>
              <a:rPr lang="en-GB" sz="1600" dirty="0">
                <a:solidFill>
                  <a:schemeClr val="dk1"/>
                </a:solidFill>
              </a:rPr>
              <a:t>However, there is </a:t>
            </a:r>
            <a:r>
              <a:rPr lang="en-GB" sz="1600" b="1" dirty="0">
                <a:solidFill>
                  <a:schemeClr val="dk1"/>
                </a:solidFill>
              </a:rPr>
              <a:t>no absolute standard IT governance</a:t>
            </a:r>
            <a:r>
              <a:rPr lang="en-GB" sz="1600" dirty="0">
                <a:solidFill>
                  <a:schemeClr val="dk1"/>
                </a:solidFill>
              </a:rPr>
              <a:t>, combination works best depending on business factors, corporate culture, IT maturity and staffing capacity</a:t>
            </a:r>
            <a:endParaRPr sz="1600" dirty="0">
              <a:solidFill>
                <a:schemeClr val="dk1"/>
              </a:solidFill>
            </a:endParaRPr>
          </a:p>
        </p:txBody>
      </p:sp>
      <p:sp>
        <p:nvSpPr>
          <p:cNvPr id="5" name="TextBox 4">
            <a:extLst>
              <a:ext uri="{FF2B5EF4-FFF2-40B4-BE49-F238E27FC236}">
                <a16:creationId xmlns:a16="http://schemas.microsoft.com/office/drawing/2014/main" id="{DF60638F-2BF0-11C2-03A8-B6DA25F0C59F}"/>
              </a:ext>
            </a:extLst>
          </p:cNvPr>
          <p:cNvSpPr txBox="1"/>
          <p:nvPr/>
        </p:nvSpPr>
        <p:spPr>
          <a:xfrm>
            <a:off x="5123793" y="1026732"/>
            <a:ext cx="4020207" cy="4116768"/>
          </a:xfrm>
          <a:prstGeom prst="rect">
            <a:avLst/>
          </a:prstGeom>
          <a:solidFill>
            <a:schemeClr val="bg1"/>
          </a:solidFill>
          <a:ln>
            <a:solidFill>
              <a:schemeClr val="accent1"/>
            </a:solidFill>
          </a:ln>
        </p:spPr>
        <p:txBody>
          <a:bodyPr wrap="square">
            <a:spAutoFit/>
          </a:bodyPr>
          <a:lstStyle/>
          <a:p>
            <a:pPr>
              <a:lnSpc>
                <a:spcPct val="150000"/>
              </a:lnSpc>
            </a:pPr>
            <a:r>
              <a:rPr lang="en-US" sz="1600" dirty="0">
                <a:latin typeface="Calibri" panose="020F0502020204030204" pitchFamily="34" charset="0"/>
                <a:cs typeface="Calibri" panose="020F0502020204030204" pitchFamily="34" charset="0"/>
              </a:rPr>
              <a:t>IT Governance and Security involve establishing structures, processes, and mechanisms that ensure IT investments are aligned with business objectives, providing decision-makers with confidence that strategic goals will not be compromised by IT failures. Various frameworks, such as </a:t>
            </a:r>
            <a:r>
              <a:rPr lang="en-US" sz="1600" dirty="0" err="1">
                <a:latin typeface="Calibri" panose="020F0502020204030204" pitchFamily="34" charset="0"/>
                <a:cs typeface="Calibri" panose="020F0502020204030204" pitchFamily="34" charset="0"/>
              </a:rPr>
              <a:t>CobiT</a:t>
            </a:r>
            <a:r>
              <a:rPr lang="en-US" sz="1600" dirty="0">
                <a:latin typeface="Calibri" panose="020F0502020204030204" pitchFamily="34" charset="0"/>
                <a:cs typeface="Calibri" panose="020F0502020204030204" pitchFamily="34" charset="0"/>
              </a:rPr>
              <a:t>, ITIL, </a:t>
            </a:r>
            <a:r>
              <a:rPr lang="en-US" sz="1600" dirty="0" err="1">
                <a:latin typeface="Calibri" panose="020F0502020204030204" pitchFamily="34" charset="0"/>
                <a:cs typeface="Calibri" panose="020F0502020204030204" pitchFamily="34" charset="0"/>
              </a:rPr>
              <a:t>ValIT</a:t>
            </a:r>
            <a:r>
              <a:rPr lang="en-US" sz="1600" dirty="0">
                <a:latin typeface="Calibri" panose="020F0502020204030204" pitchFamily="34" charset="0"/>
                <a:cs typeface="Calibri" panose="020F0502020204030204" pitchFamily="34" charset="0"/>
              </a:rPr>
              <a:t>, and ISO 38500, can be used, but the best approach depends on the organization’s specific needs, culture, and IT maturity.</a:t>
            </a:r>
            <a:endParaRPr lang="en-AU" sz="1600" dirty="0">
              <a:latin typeface="Calibri" panose="020F0502020204030204" pitchFamily="34" charset="0"/>
              <a:cs typeface="Calibri" panose="020F050202020403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1"/>
        <p:cNvGrpSpPr/>
        <p:nvPr/>
      </p:nvGrpSpPr>
      <p:grpSpPr>
        <a:xfrm>
          <a:off x="0" y="0"/>
          <a:ext cx="0" cy="0"/>
          <a:chOff x="0" y="0"/>
          <a:chExt cx="0" cy="0"/>
        </a:xfrm>
      </p:grpSpPr>
      <p:sp>
        <p:nvSpPr>
          <p:cNvPr id="182" name="Google Shape;182;p29"/>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IT Governance and Security</a:t>
            </a:r>
            <a:endParaRPr sz="700" dirty="0"/>
          </a:p>
        </p:txBody>
      </p:sp>
      <p:sp>
        <p:nvSpPr>
          <p:cNvPr id="183" name="Google Shape;183;p29"/>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84" name="Google Shape;184;p29"/>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85" name="Google Shape;185;p29"/>
          <p:cNvSpPr txBox="1"/>
          <p:nvPr/>
        </p:nvSpPr>
        <p:spPr>
          <a:xfrm>
            <a:off x="0" y="980460"/>
            <a:ext cx="5123793" cy="4148798"/>
          </a:xfrm>
          <a:prstGeom prst="rect">
            <a:avLst/>
          </a:prstGeom>
          <a:solidFill>
            <a:schemeClr val="bg1"/>
          </a:solid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dk1"/>
              </a:buClr>
              <a:buSzPts val="1900"/>
              <a:buChar char="●"/>
            </a:pPr>
            <a:r>
              <a:rPr lang="en-GB" sz="1600" dirty="0">
                <a:solidFill>
                  <a:schemeClr val="dk1"/>
                </a:solidFill>
              </a:rPr>
              <a:t>IT Governance consists of </a:t>
            </a:r>
            <a:r>
              <a:rPr lang="en-GB" sz="1600" b="1" dirty="0">
                <a:solidFill>
                  <a:schemeClr val="dk1"/>
                </a:solidFill>
              </a:rPr>
              <a:t>structures, processes and operational mechanisms </a:t>
            </a:r>
            <a:r>
              <a:rPr lang="en-GB" sz="1600" dirty="0">
                <a:solidFill>
                  <a:schemeClr val="dk1"/>
                </a:solidFill>
              </a:rPr>
              <a:t>that </a:t>
            </a:r>
            <a:r>
              <a:rPr lang="en-GB" sz="1600" b="1" dirty="0">
                <a:solidFill>
                  <a:schemeClr val="dk1"/>
                </a:solidFill>
              </a:rPr>
              <a:t>work together</a:t>
            </a:r>
            <a:r>
              <a:rPr lang="en-GB" sz="1600" dirty="0">
                <a:solidFill>
                  <a:schemeClr val="dk1"/>
                </a:solidFill>
              </a:rPr>
              <a:t> to ensure that </a:t>
            </a:r>
            <a:r>
              <a:rPr lang="en-GB" sz="1600" b="1" dirty="0">
                <a:solidFill>
                  <a:schemeClr val="dk1"/>
                </a:solidFill>
              </a:rPr>
              <a:t>IT investments and business objectives</a:t>
            </a:r>
            <a:r>
              <a:rPr lang="en-GB" sz="1600" dirty="0">
                <a:solidFill>
                  <a:schemeClr val="dk1"/>
                </a:solidFill>
              </a:rPr>
              <a:t> are aligned. </a:t>
            </a:r>
            <a:endParaRPr sz="1600" dirty="0">
              <a:solidFill>
                <a:schemeClr val="dk1"/>
              </a:solidFill>
            </a:endParaRPr>
          </a:p>
          <a:p>
            <a:pPr marL="457200" lvl="0" indent="-349250" algn="l" rtl="0">
              <a:lnSpc>
                <a:spcPct val="115000"/>
              </a:lnSpc>
              <a:spcBef>
                <a:spcPts val="0"/>
              </a:spcBef>
              <a:spcAft>
                <a:spcPts val="0"/>
              </a:spcAft>
              <a:buClr>
                <a:schemeClr val="dk1"/>
              </a:buClr>
              <a:buSzPts val="1900"/>
              <a:buChar char="●"/>
            </a:pPr>
            <a:r>
              <a:rPr lang="en-GB" sz="1600" dirty="0">
                <a:solidFill>
                  <a:schemeClr val="dk1"/>
                </a:solidFill>
              </a:rPr>
              <a:t>IT Governance aims to provide decision-makers </a:t>
            </a:r>
            <a:r>
              <a:rPr lang="en-GB" sz="1600" b="1" dirty="0">
                <a:solidFill>
                  <a:schemeClr val="dk1"/>
                </a:solidFill>
              </a:rPr>
              <a:t>an acceptable level of assurance</a:t>
            </a:r>
            <a:r>
              <a:rPr lang="en-GB" sz="1600" dirty="0">
                <a:solidFill>
                  <a:schemeClr val="dk1"/>
                </a:solidFill>
              </a:rPr>
              <a:t> that an organisation strategic objectives are not jeopardized by IT failures.</a:t>
            </a:r>
            <a:endParaRPr sz="1600" dirty="0">
              <a:solidFill>
                <a:schemeClr val="dk1"/>
              </a:solidFill>
            </a:endParaRPr>
          </a:p>
          <a:p>
            <a:pPr marL="457200" lvl="0" indent="-349250" algn="l" rtl="0">
              <a:lnSpc>
                <a:spcPct val="115000"/>
              </a:lnSpc>
              <a:spcBef>
                <a:spcPts val="0"/>
              </a:spcBef>
              <a:spcAft>
                <a:spcPts val="0"/>
              </a:spcAft>
              <a:buClr>
                <a:schemeClr val="dk1"/>
              </a:buClr>
              <a:buSzPts val="1900"/>
              <a:buChar char="●"/>
            </a:pPr>
            <a:r>
              <a:rPr lang="en-GB" sz="1600" b="1" dirty="0">
                <a:solidFill>
                  <a:schemeClr val="dk1"/>
                </a:solidFill>
              </a:rPr>
              <a:t>IT Governance framework</a:t>
            </a:r>
            <a:r>
              <a:rPr lang="en-GB" sz="1600" dirty="0">
                <a:solidFill>
                  <a:schemeClr val="dk1"/>
                </a:solidFill>
              </a:rPr>
              <a:t>, such as </a:t>
            </a:r>
            <a:r>
              <a:rPr lang="en-GB" sz="1600" dirty="0" err="1">
                <a:solidFill>
                  <a:schemeClr val="dk1"/>
                </a:solidFill>
              </a:rPr>
              <a:t>CobiT</a:t>
            </a:r>
            <a:r>
              <a:rPr lang="en-GB" sz="1600" dirty="0">
                <a:solidFill>
                  <a:schemeClr val="dk1"/>
                </a:solidFill>
              </a:rPr>
              <a:t>, ITIL, </a:t>
            </a:r>
            <a:r>
              <a:rPr lang="en-GB" sz="1600" dirty="0" err="1">
                <a:solidFill>
                  <a:schemeClr val="dk1"/>
                </a:solidFill>
              </a:rPr>
              <a:t>VaIIT</a:t>
            </a:r>
            <a:r>
              <a:rPr lang="en-GB" sz="1600" dirty="0">
                <a:solidFill>
                  <a:schemeClr val="dk1"/>
                </a:solidFill>
              </a:rPr>
              <a:t> and ISO 38500</a:t>
            </a:r>
            <a:endParaRPr sz="1600" dirty="0">
              <a:solidFill>
                <a:schemeClr val="dk1"/>
              </a:solidFill>
            </a:endParaRPr>
          </a:p>
          <a:p>
            <a:pPr marL="457200" lvl="0" indent="-349250" algn="l" rtl="0">
              <a:lnSpc>
                <a:spcPct val="115000"/>
              </a:lnSpc>
              <a:spcBef>
                <a:spcPts val="0"/>
              </a:spcBef>
              <a:spcAft>
                <a:spcPts val="0"/>
              </a:spcAft>
              <a:buClr>
                <a:schemeClr val="dk1"/>
              </a:buClr>
              <a:buSzPts val="1900"/>
              <a:buChar char="●"/>
            </a:pPr>
            <a:r>
              <a:rPr lang="en-GB" sz="1600" dirty="0">
                <a:solidFill>
                  <a:schemeClr val="dk1"/>
                </a:solidFill>
              </a:rPr>
              <a:t>However, there is </a:t>
            </a:r>
            <a:r>
              <a:rPr lang="en-GB" sz="1600" b="1" dirty="0">
                <a:solidFill>
                  <a:schemeClr val="dk1"/>
                </a:solidFill>
              </a:rPr>
              <a:t>no absolute standard IT governance</a:t>
            </a:r>
            <a:r>
              <a:rPr lang="en-GB" sz="1600" dirty="0">
                <a:solidFill>
                  <a:schemeClr val="dk1"/>
                </a:solidFill>
              </a:rPr>
              <a:t>, combination works best depending on business factors, corporate culture, IT maturity and staffing capacity</a:t>
            </a:r>
            <a:endParaRPr sz="1600" dirty="0">
              <a:solidFill>
                <a:schemeClr val="dk1"/>
              </a:solidFill>
            </a:endParaRPr>
          </a:p>
        </p:txBody>
      </p:sp>
      <p:sp>
        <p:nvSpPr>
          <p:cNvPr id="5" name="TextBox 4">
            <a:extLst>
              <a:ext uri="{FF2B5EF4-FFF2-40B4-BE49-F238E27FC236}">
                <a16:creationId xmlns:a16="http://schemas.microsoft.com/office/drawing/2014/main" id="{DF60638F-2BF0-11C2-03A8-B6DA25F0C59F}"/>
              </a:ext>
            </a:extLst>
          </p:cNvPr>
          <p:cNvSpPr txBox="1"/>
          <p:nvPr/>
        </p:nvSpPr>
        <p:spPr>
          <a:xfrm>
            <a:off x="5123793" y="1026732"/>
            <a:ext cx="4020207" cy="3008772"/>
          </a:xfrm>
          <a:prstGeom prst="rect">
            <a:avLst/>
          </a:prstGeom>
          <a:solidFill>
            <a:schemeClr val="bg1"/>
          </a:solidFill>
          <a:ln>
            <a:solidFill>
              <a:schemeClr val="accent1"/>
            </a:solidFill>
          </a:ln>
        </p:spPr>
        <p:txBody>
          <a:bodyPr wrap="square">
            <a:spAutoFit/>
          </a:bodyPr>
          <a:lstStyle/>
          <a:p>
            <a:pPr>
              <a:lnSpc>
                <a:spcPct val="150000"/>
              </a:lnSpc>
            </a:pPr>
            <a:r>
              <a:rPr lang="en-US" sz="1600" dirty="0">
                <a:latin typeface="Calibri" panose="020F0502020204030204" pitchFamily="34" charset="0"/>
                <a:cs typeface="Calibri" panose="020F0502020204030204" pitchFamily="34" charset="0"/>
              </a:rPr>
              <a:t>In Canberra, a public sector organization named "Canberra Public Services" adopted the ISO 38500 framework to enhance its IT governance. This helped the organization align its IT strategies with its public service goals, improve operational efficiency, and ensure that IT systems supported the overall strategic objectives without failures.</a:t>
            </a:r>
            <a:endParaRPr lang="en-AU"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30808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8"/>
          <p:cNvSpPr txBox="1"/>
          <p:nvPr/>
        </p:nvSpPr>
        <p:spPr>
          <a:xfrm>
            <a:off x="199866" y="-15766"/>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Open-Ended Question</a:t>
            </a:r>
            <a:endParaRPr sz="700" dirty="0"/>
          </a:p>
        </p:txBody>
      </p:sp>
      <p:sp>
        <p:nvSpPr>
          <p:cNvPr id="175" name="Google Shape;175;p2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6" name="Google Shape;176;p2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7" name="Google Shape;177;p28"/>
          <p:cNvSpPr txBox="1"/>
          <p:nvPr/>
        </p:nvSpPr>
        <p:spPr>
          <a:xfrm>
            <a:off x="0" y="575165"/>
            <a:ext cx="9136118" cy="1034099"/>
          </a:xfrm>
          <a:prstGeom prst="rect">
            <a:avLst/>
          </a:prstGeom>
          <a:noFill/>
          <a:ln>
            <a:noFill/>
          </a:ln>
        </p:spPr>
        <p:txBody>
          <a:bodyPr spcFirstLastPara="1" wrap="square" lIns="91425" tIns="91425" rIns="91425" bIns="91425" anchor="t" anchorCtr="0">
            <a:spAutoFit/>
          </a:bodyPr>
          <a:lstStyle/>
          <a:p>
            <a:pPr marL="107950" lvl="0" algn="l" rtl="0">
              <a:lnSpc>
                <a:spcPct val="115000"/>
              </a:lnSpc>
              <a:spcBef>
                <a:spcPts val="0"/>
              </a:spcBef>
              <a:spcAft>
                <a:spcPts val="0"/>
              </a:spcAft>
              <a:buClr>
                <a:schemeClr val="dk1"/>
              </a:buClr>
              <a:buSzPts val="1900"/>
            </a:pPr>
            <a:r>
              <a:rPr lang="en-US" sz="2400" b="1" dirty="0">
                <a:solidFill>
                  <a:schemeClr val="dk1"/>
                </a:solidFill>
                <a:latin typeface="Calibri" panose="020F0502020204030204" pitchFamily="34" charset="0"/>
                <a:cs typeface="Calibri" panose="020F0502020204030204" pitchFamily="34" charset="0"/>
              </a:rPr>
              <a:t>How can organizations practically apply IT governance frameworks to improve their IT operations?</a:t>
            </a:r>
            <a:endParaRPr sz="2400" b="1" dirty="0">
              <a:solidFill>
                <a:schemeClr val="dk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ABDFAA83-5AA8-9973-5CDF-75576CEFBC15}"/>
              </a:ext>
            </a:extLst>
          </p:cNvPr>
          <p:cNvSpPr txBox="1"/>
          <p:nvPr/>
        </p:nvSpPr>
        <p:spPr>
          <a:xfrm>
            <a:off x="86709" y="1679198"/>
            <a:ext cx="9057291" cy="3086871"/>
          </a:xfrm>
          <a:prstGeom prst="rect">
            <a:avLst/>
          </a:prstGeom>
          <a:solidFill>
            <a:schemeClr val="bg1"/>
          </a:solidFill>
        </p:spPr>
        <p:txBody>
          <a:bodyPr wrap="square">
            <a:spAutoFit/>
          </a:bodyPr>
          <a:lstStyle/>
          <a:p>
            <a:pPr>
              <a:lnSpc>
                <a:spcPct val="150000"/>
              </a:lnSpc>
            </a:pPr>
            <a:r>
              <a:rPr lang="en-US" sz="2200" dirty="0">
                <a:latin typeface="Calibri" panose="020F0502020204030204" pitchFamily="34" charset="0"/>
                <a:cs typeface="Calibri" panose="020F0502020204030204" pitchFamily="34" charset="0"/>
              </a:rPr>
              <a:t>Organizations can apply IT governance frameworks by defining clear roles and responsibilities, establishing processes for decision-making, and using metrics to monitor performance. This approach helps in managing risks, ensuring regulatory compliance, and improving IT service delivery. For example, a healthcare provider in Brisbane adopts ITIL to improve IT service management, leading to better patient care and operational efficiency.</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2841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9"/>
        <p:cNvGrpSpPr/>
        <p:nvPr/>
      </p:nvGrpSpPr>
      <p:grpSpPr>
        <a:xfrm>
          <a:off x="0" y="0"/>
          <a:ext cx="0" cy="0"/>
          <a:chOff x="0" y="0"/>
          <a:chExt cx="0" cy="0"/>
        </a:xfrm>
      </p:grpSpPr>
      <p:sp>
        <p:nvSpPr>
          <p:cNvPr id="190" name="Google Shape;190;p30"/>
          <p:cNvSpPr txBox="1"/>
          <p:nvPr/>
        </p:nvSpPr>
        <p:spPr>
          <a:xfrm>
            <a:off x="89519" y="-6939"/>
            <a:ext cx="2685212" cy="960263"/>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2600" b="1" dirty="0">
                <a:latin typeface="Ubuntu"/>
                <a:ea typeface="Ubuntu"/>
                <a:cs typeface="Ubuntu"/>
                <a:sym typeface="Ubuntu"/>
              </a:rPr>
              <a:t>IT Governance Framework</a:t>
            </a:r>
            <a:endParaRPr sz="500" dirty="0"/>
          </a:p>
        </p:txBody>
      </p:sp>
      <p:sp>
        <p:nvSpPr>
          <p:cNvPr id="191" name="Google Shape;191;p30"/>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2" name="Google Shape;192;p30"/>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193" name="Google Shape;193;p30"/>
          <p:cNvPicPr preferRelativeResize="0"/>
          <p:nvPr/>
        </p:nvPicPr>
        <p:blipFill rotWithShape="1">
          <a:blip r:embed="rId3">
            <a:alphaModFix/>
          </a:blip>
          <a:srcRect l="8513" r="7337"/>
          <a:stretch/>
        </p:blipFill>
        <p:spPr>
          <a:xfrm>
            <a:off x="3539359" y="-6939"/>
            <a:ext cx="5604641" cy="4670307"/>
          </a:xfrm>
          <a:prstGeom prst="rect">
            <a:avLst/>
          </a:prstGeom>
          <a:noFill/>
          <a:ln>
            <a:noFill/>
          </a:ln>
        </p:spPr>
      </p:pic>
      <p:sp>
        <p:nvSpPr>
          <p:cNvPr id="3" name="TextBox 2">
            <a:extLst>
              <a:ext uri="{FF2B5EF4-FFF2-40B4-BE49-F238E27FC236}">
                <a16:creationId xmlns:a16="http://schemas.microsoft.com/office/drawing/2014/main" id="{0578AB9E-8F29-71F4-C51C-6A95EA6CB5BD}"/>
              </a:ext>
            </a:extLst>
          </p:cNvPr>
          <p:cNvSpPr txBox="1"/>
          <p:nvPr/>
        </p:nvSpPr>
        <p:spPr>
          <a:xfrm>
            <a:off x="-1" y="896183"/>
            <a:ext cx="3539360" cy="4247317"/>
          </a:xfrm>
          <a:prstGeom prst="rect">
            <a:avLst/>
          </a:prstGeom>
          <a:solidFill>
            <a:schemeClr val="bg1"/>
          </a:solidFill>
          <a:ln>
            <a:solidFill>
              <a:schemeClr val="accent1"/>
            </a:solidFill>
          </a:ln>
        </p:spPr>
        <p:txBody>
          <a:bodyPr wrap="square">
            <a:spAutoFit/>
          </a:bodyPr>
          <a:lstStyle/>
          <a:p>
            <a:r>
              <a:rPr lang="en-US" sz="1800" dirty="0">
                <a:latin typeface="Calibri" panose="020F0502020204030204" pitchFamily="34" charset="0"/>
                <a:cs typeface="Calibri" panose="020F0502020204030204" pitchFamily="34" charset="0"/>
              </a:rPr>
              <a:t>The IT Governance Framework outlines the components and requirements necessary for effective IT governance, focusing on minimizing risks, achieving alignment with business objectives, enhancing performance, and creating value. It involves governance organization, decision-making, IT processes, business processes, and project portfolios, supported by development aspects such as process maturity, knowledge capitalization, and software tools.</a:t>
            </a:r>
            <a:endParaRPr lang="en-AU"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626582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9"/>
        <p:cNvGrpSpPr/>
        <p:nvPr/>
      </p:nvGrpSpPr>
      <p:grpSpPr>
        <a:xfrm>
          <a:off x="0" y="0"/>
          <a:ext cx="0" cy="0"/>
          <a:chOff x="0" y="0"/>
          <a:chExt cx="0" cy="0"/>
        </a:xfrm>
      </p:grpSpPr>
      <p:sp>
        <p:nvSpPr>
          <p:cNvPr id="190" name="Google Shape;190;p30"/>
          <p:cNvSpPr txBox="1"/>
          <p:nvPr/>
        </p:nvSpPr>
        <p:spPr>
          <a:xfrm>
            <a:off x="89519" y="-6939"/>
            <a:ext cx="2685212" cy="960263"/>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2600" b="1" dirty="0">
                <a:latin typeface="Ubuntu"/>
                <a:ea typeface="Ubuntu"/>
                <a:cs typeface="Ubuntu"/>
                <a:sym typeface="Ubuntu"/>
              </a:rPr>
              <a:t>IT Governance Framework</a:t>
            </a:r>
            <a:endParaRPr sz="500" dirty="0"/>
          </a:p>
        </p:txBody>
      </p:sp>
      <p:sp>
        <p:nvSpPr>
          <p:cNvPr id="191" name="Google Shape;191;p30"/>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2" name="Google Shape;192;p30"/>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193" name="Google Shape;193;p30"/>
          <p:cNvPicPr preferRelativeResize="0"/>
          <p:nvPr/>
        </p:nvPicPr>
        <p:blipFill rotWithShape="1">
          <a:blip r:embed="rId3">
            <a:alphaModFix/>
          </a:blip>
          <a:srcRect l="8513" r="7337"/>
          <a:stretch/>
        </p:blipFill>
        <p:spPr>
          <a:xfrm>
            <a:off x="3539359" y="-6939"/>
            <a:ext cx="5604641" cy="4670307"/>
          </a:xfrm>
          <a:prstGeom prst="rect">
            <a:avLst/>
          </a:prstGeom>
          <a:noFill/>
          <a:ln>
            <a:noFill/>
          </a:ln>
        </p:spPr>
      </p:pic>
      <p:sp>
        <p:nvSpPr>
          <p:cNvPr id="3" name="TextBox 2">
            <a:extLst>
              <a:ext uri="{FF2B5EF4-FFF2-40B4-BE49-F238E27FC236}">
                <a16:creationId xmlns:a16="http://schemas.microsoft.com/office/drawing/2014/main" id="{0578AB9E-8F29-71F4-C51C-6A95EA6CB5BD}"/>
              </a:ext>
            </a:extLst>
          </p:cNvPr>
          <p:cNvSpPr txBox="1"/>
          <p:nvPr/>
        </p:nvSpPr>
        <p:spPr>
          <a:xfrm>
            <a:off x="0" y="1140589"/>
            <a:ext cx="3539360" cy="3970318"/>
          </a:xfrm>
          <a:prstGeom prst="rect">
            <a:avLst/>
          </a:prstGeom>
          <a:solidFill>
            <a:schemeClr val="bg1"/>
          </a:solidFill>
          <a:ln>
            <a:solidFill>
              <a:schemeClr val="accent1"/>
            </a:solidFill>
          </a:ln>
        </p:spPr>
        <p:txBody>
          <a:bodyPr wrap="square">
            <a:spAutoFit/>
          </a:bodyPr>
          <a:lstStyle/>
          <a:p>
            <a:r>
              <a:rPr lang="en-US" sz="2100" dirty="0">
                <a:latin typeface="Calibri" panose="020F0502020204030204" pitchFamily="34" charset="0"/>
                <a:cs typeface="Calibri" panose="020F0502020204030204" pitchFamily="34" charset="0"/>
              </a:rPr>
              <a:t>In Brisbane, "Brisbane Tech Solutions" implemented an IT Governance Framework using the </a:t>
            </a:r>
            <a:r>
              <a:rPr lang="en-US" sz="2100" dirty="0" err="1">
                <a:latin typeface="Calibri" panose="020F0502020204030204" pitchFamily="34" charset="0"/>
                <a:cs typeface="Calibri" panose="020F0502020204030204" pitchFamily="34" charset="0"/>
              </a:rPr>
              <a:t>CobiT</a:t>
            </a:r>
            <a:r>
              <a:rPr lang="en-US" sz="2100" dirty="0">
                <a:latin typeface="Calibri" panose="020F0502020204030204" pitchFamily="34" charset="0"/>
                <a:cs typeface="Calibri" panose="020F0502020204030204" pitchFamily="34" charset="0"/>
              </a:rPr>
              <a:t> model. This framework helped them minimize IT risks and align IT projects with their strategic business goals, ensuring efficient performance and creating value for stakeholders through mature processes and well-defined metrics.</a:t>
            </a:r>
            <a:endParaRPr lang="en-AU" sz="21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693322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7"/>
        <p:cNvGrpSpPr/>
        <p:nvPr/>
      </p:nvGrpSpPr>
      <p:grpSpPr>
        <a:xfrm>
          <a:off x="0" y="0"/>
          <a:ext cx="0" cy="0"/>
          <a:chOff x="0" y="0"/>
          <a:chExt cx="0" cy="0"/>
        </a:xfrm>
      </p:grpSpPr>
      <p:sp>
        <p:nvSpPr>
          <p:cNvPr id="198" name="Google Shape;198;p31"/>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9" name="Google Shape;199;p31"/>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0" name="Google Shape;200;p31"/>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IT Governance Subject</a:t>
            </a:r>
            <a:endParaRPr sz="700"/>
          </a:p>
        </p:txBody>
      </p:sp>
      <p:sp>
        <p:nvSpPr>
          <p:cNvPr id="201" name="Google Shape;201;p31"/>
          <p:cNvSpPr txBox="1"/>
          <p:nvPr/>
        </p:nvSpPr>
        <p:spPr>
          <a:xfrm>
            <a:off x="2074950" y="951450"/>
            <a:ext cx="7069200" cy="2662237"/>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Organisation of Governance: </a:t>
            </a:r>
            <a:r>
              <a:rPr lang="en-GB" dirty="0">
                <a:solidFill>
                  <a:schemeClr val="dk1"/>
                </a:solidFill>
              </a:rPr>
              <a:t>Organisation decision making</a:t>
            </a:r>
            <a:endParaRPr dirty="0">
              <a:solidFill>
                <a:schemeClr val="dk1"/>
              </a:solidFill>
            </a:endParaRPr>
          </a:p>
          <a:p>
            <a:pPr marL="914400" lvl="1" indent="-330200" algn="l" rtl="0">
              <a:lnSpc>
                <a:spcPct val="115000"/>
              </a:lnSpc>
              <a:spcBef>
                <a:spcPts val="0"/>
              </a:spcBef>
              <a:spcAft>
                <a:spcPts val="0"/>
              </a:spcAft>
              <a:buClr>
                <a:schemeClr val="dk1"/>
              </a:buClr>
              <a:buSzPts val="1600"/>
              <a:buChar char="○"/>
            </a:pPr>
            <a:r>
              <a:rPr lang="en-GB" dirty="0">
                <a:solidFill>
                  <a:schemeClr val="dk1"/>
                </a:solidFill>
              </a:rPr>
              <a:t>Centralised vs. collaborative decision making</a:t>
            </a:r>
            <a:endParaRPr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Decision: </a:t>
            </a:r>
            <a:r>
              <a:rPr lang="en-GB" dirty="0">
                <a:solidFill>
                  <a:schemeClr val="dk1"/>
                </a:solidFill>
              </a:rPr>
              <a:t>IT Principles, Architecture, Infrastructure, Business Applications.</a:t>
            </a:r>
            <a:endParaRPr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IT Process: </a:t>
            </a:r>
            <a:r>
              <a:rPr lang="en-GB" dirty="0">
                <a:solidFill>
                  <a:schemeClr val="dk1"/>
                </a:solidFill>
              </a:rPr>
              <a:t>A set of processes that make it possible to control that objectives assigned to the IS are well-considered and to reach if necessary.</a:t>
            </a:r>
            <a:endParaRPr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Business Process: </a:t>
            </a:r>
            <a:r>
              <a:rPr lang="en-GB" dirty="0">
                <a:solidFill>
                  <a:schemeClr val="dk1"/>
                </a:solidFill>
              </a:rPr>
              <a:t>A structured and measured framework of activities designed to produce a specific output for a customer or market. </a:t>
            </a:r>
            <a:endParaRPr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Change: </a:t>
            </a:r>
            <a:r>
              <a:rPr lang="en-GB" dirty="0">
                <a:solidFill>
                  <a:schemeClr val="dk1"/>
                </a:solidFill>
              </a:rPr>
              <a:t>management of organisation’s transformation processes and its business or IT processes. </a:t>
            </a:r>
            <a:endParaRPr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IT Project Portfolio:</a:t>
            </a:r>
            <a:r>
              <a:rPr lang="en-GB" dirty="0">
                <a:solidFill>
                  <a:schemeClr val="dk1"/>
                </a:solidFill>
              </a:rPr>
              <a:t> The object of IT governance. </a:t>
            </a:r>
            <a:endParaRPr dirty="0">
              <a:solidFill>
                <a:schemeClr val="dk1"/>
              </a:solidFill>
            </a:endParaRPr>
          </a:p>
        </p:txBody>
      </p:sp>
      <p:pic>
        <p:nvPicPr>
          <p:cNvPr id="202" name="Google Shape;202;p31"/>
          <p:cNvPicPr preferRelativeResize="0"/>
          <p:nvPr/>
        </p:nvPicPr>
        <p:blipFill>
          <a:blip r:embed="rId3">
            <a:alphaModFix/>
          </a:blip>
          <a:stretch>
            <a:fillRect/>
          </a:stretch>
        </p:blipFill>
        <p:spPr>
          <a:xfrm>
            <a:off x="152400" y="1029108"/>
            <a:ext cx="1770150" cy="2146004"/>
          </a:xfrm>
          <a:prstGeom prst="rect">
            <a:avLst/>
          </a:prstGeom>
          <a:noFill/>
          <a:ln>
            <a:noFill/>
          </a:ln>
        </p:spPr>
      </p:pic>
      <p:sp>
        <p:nvSpPr>
          <p:cNvPr id="3" name="TextBox 2">
            <a:extLst>
              <a:ext uri="{FF2B5EF4-FFF2-40B4-BE49-F238E27FC236}">
                <a16:creationId xmlns:a16="http://schemas.microsoft.com/office/drawing/2014/main" id="{ECA85AA6-BD32-963A-2562-6EABAF6846BA}"/>
              </a:ext>
            </a:extLst>
          </p:cNvPr>
          <p:cNvSpPr txBox="1"/>
          <p:nvPr/>
        </p:nvSpPr>
        <p:spPr>
          <a:xfrm>
            <a:off x="0" y="3523550"/>
            <a:ext cx="9151882" cy="1323439"/>
          </a:xfrm>
          <a:prstGeom prst="rect">
            <a:avLst/>
          </a:prstGeom>
          <a:solidFill>
            <a:schemeClr val="bg1"/>
          </a:solidFill>
          <a:ln>
            <a:solidFill>
              <a:schemeClr val="accent1"/>
            </a:solidFill>
          </a:ln>
        </p:spPr>
        <p:txBody>
          <a:bodyPr wrap="square">
            <a:spAutoFit/>
          </a:bodyPr>
          <a:lstStyle/>
          <a:p>
            <a:r>
              <a:rPr lang="en-US" sz="2000" dirty="0">
                <a:latin typeface="Calibri" panose="020F0502020204030204" pitchFamily="34" charset="0"/>
                <a:cs typeface="Calibri" panose="020F0502020204030204" pitchFamily="34" charset="0"/>
              </a:rPr>
              <a:t>The IT Governance Subject details the key components of IT governance, including the organization of governance, decision-making processes, IT processes, business processes, change management, and IT project portfolios. These elements collectively ensure that IT governance is effective in aligning IT objectives with business goals.</a:t>
            </a:r>
            <a:endParaRPr lang="en-AU" sz="2000" dirty="0">
              <a:latin typeface="Calibri" panose="020F0502020204030204" pitchFamily="34" charset="0"/>
              <a:cs typeface="Calibri" panose="020F050202020403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7"/>
        <p:cNvGrpSpPr/>
        <p:nvPr/>
      </p:nvGrpSpPr>
      <p:grpSpPr>
        <a:xfrm>
          <a:off x="0" y="0"/>
          <a:ext cx="0" cy="0"/>
          <a:chOff x="0" y="0"/>
          <a:chExt cx="0" cy="0"/>
        </a:xfrm>
      </p:grpSpPr>
      <p:sp>
        <p:nvSpPr>
          <p:cNvPr id="198" name="Google Shape;198;p31"/>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9" name="Google Shape;199;p31"/>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0" name="Google Shape;200;p31"/>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IT Governance Subject</a:t>
            </a:r>
            <a:endParaRPr sz="700"/>
          </a:p>
        </p:txBody>
      </p:sp>
      <p:sp>
        <p:nvSpPr>
          <p:cNvPr id="201" name="Google Shape;201;p31"/>
          <p:cNvSpPr txBox="1"/>
          <p:nvPr/>
        </p:nvSpPr>
        <p:spPr>
          <a:xfrm>
            <a:off x="2074950" y="951450"/>
            <a:ext cx="7069200" cy="2662237"/>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Organisation of Governance: </a:t>
            </a:r>
            <a:r>
              <a:rPr lang="en-GB" dirty="0">
                <a:solidFill>
                  <a:schemeClr val="dk1"/>
                </a:solidFill>
              </a:rPr>
              <a:t>Organisation decision making</a:t>
            </a:r>
            <a:endParaRPr dirty="0">
              <a:solidFill>
                <a:schemeClr val="dk1"/>
              </a:solidFill>
            </a:endParaRPr>
          </a:p>
          <a:p>
            <a:pPr marL="914400" lvl="1" indent="-330200" algn="l" rtl="0">
              <a:lnSpc>
                <a:spcPct val="115000"/>
              </a:lnSpc>
              <a:spcBef>
                <a:spcPts val="0"/>
              </a:spcBef>
              <a:spcAft>
                <a:spcPts val="0"/>
              </a:spcAft>
              <a:buClr>
                <a:schemeClr val="dk1"/>
              </a:buClr>
              <a:buSzPts val="1600"/>
              <a:buChar char="○"/>
            </a:pPr>
            <a:r>
              <a:rPr lang="en-GB" dirty="0">
                <a:solidFill>
                  <a:schemeClr val="dk1"/>
                </a:solidFill>
              </a:rPr>
              <a:t>Centralised vs. collaborative decision making</a:t>
            </a:r>
            <a:endParaRPr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Decision: </a:t>
            </a:r>
            <a:r>
              <a:rPr lang="en-GB" dirty="0">
                <a:solidFill>
                  <a:schemeClr val="dk1"/>
                </a:solidFill>
              </a:rPr>
              <a:t>IT Principles, Architecture, Infrastructure, Business Applications.</a:t>
            </a:r>
            <a:endParaRPr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IT Process: </a:t>
            </a:r>
            <a:r>
              <a:rPr lang="en-GB" dirty="0">
                <a:solidFill>
                  <a:schemeClr val="dk1"/>
                </a:solidFill>
              </a:rPr>
              <a:t>A set of processes that make it possible to control that objectives assigned to the IS are well-considered and to reach if necessary.</a:t>
            </a:r>
            <a:endParaRPr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Business Process: </a:t>
            </a:r>
            <a:r>
              <a:rPr lang="en-GB" dirty="0">
                <a:solidFill>
                  <a:schemeClr val="dk1"/>
                </a:solidFill>
              </a:rPr>
              <a:t>A structured and measured framework of activities designed to produce a specific output for a customer or market. </a:t>
            </a:r>
            <a:endParaRPr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Change: </a:t>
            </a:r>
            <a:r>
              <a:rPr lang="en-GB" dirty="0">
                <a:solidFill>
                  <a:schemeClr val="dk1"/>
                </a:solidFill>
              </a:rPr>
              <a:t>management of organisation’s transformation processes and its business or IT processes. </a:t>
            </a:r>
            <a:endParaRPr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b="1" dirty="0">
                <a:solidFill>
                  <a:schemeClr val="dk1"/>
                </a:solidFill>
              </a:rPr>
              <a:t>IT Project Portfolio:</a:t>
            </a:r>
            <a:r>
              <a:rPr lang="en-GB" dirty="0">
                <a:solidFill>
                  <a:schemeClr val="dk1"/>
                </a:solidFill>
              </a:rPr>
              <a:t> The object of IT governance. </a:t>
            </a:r>
            <a:endParaRPr dirty="0">
              <a:solidFill>
                <a:schemeClr val="dk1"/>
              </a:solidFill>
            </a:endParaRPr>
          </a:p>
        </p:txBody>
      </p:sp>
      <p:pic>
        <p:nvPicPr>
          <p:cNvPr id="202" name="Google Shape;202;p31"/>
          <p:cNvPicPr preferRelativeResize="0"/>
          <p:nvPr/>
        </p:nvPicPr>
        <p:blipFill>
          <a:blip r:embed="rId3">
            <a:alphaModFix/>
          </a:blip>
          <a:stretch>
            <a:fillRect/>
          </a:stretch>
        </p:blipFill>
        <p:spPr>
          <a:xfrm>
            <a:off x="152400" y="1029108"/>
            <a:ext cx="1770150" cy="2146004"/>
          </a:xfrm>
          <a:prstGeom prst="rect">
            <a:avLst/>
          </a:prstGeom>
          <a:noFill/>
          <a:ln>
            <a:noFill/>
          </a:ln>
        </p:spPr>
      </p:pic>
      <p:sp>
        <p:nvSpPr>
          <p:cNvPr id="3" name="TextBox 2">
            <a:extLst>
              <a:ext uri="{FF2B5EF4-FFF2-40B4-BE49-F238E27FC236}">
                <a16:creationId xmlns:a16="http://schemas.microsoft.com/office/drawing/2014/main" id="{ECA85AA6-BD32-963A-2562-6EABAF6846BA}"/>
              </a:ext>
            </a:extLst>
          </p:cNvPr>
          <p:cNvSpPr txBox="1"/>
          <p:nvPr/>
        </p:nvSpPr>
        <p:spPr>
          <a:xfrm>
            <a:off x="0" y="3523550"/>
            <a:ext cx="9151882" cy="1631216"/>
          </a:xfrm>
          <a:prstGeom prst="rect">
            <a:avLst/>
          </a:prstGeom>
          <a:solidFill>
            <a:schemeClr val="bg1"/>
          </a:solidFill>
          <a:ln>
            <a:solidFill>
              <a:schemeClr val="accent1"/>
            </a:solidFill>
          </a:ln>
        </p:spPr>
        <p:txBody>
          <a:bodyPr wrap="square">
            <a:spAutoFit/>
          </a:bodyPr>
          <a:lstStyle/>
          <a:p>
            <a:r>
              <a:rPr lang="en-US" sz="2000" dirty="0">
                <a:latin typeface="Calibri" panose="020F0502020204030204" pitchFamily="34" charset="0"/>
                <a:cs typeface="Calibri" panose="020F0502020204030204" pitchFamily="34" charset="0"/>
              </a:rPr>
              <a:t>In Melbourne, "Melbourne Health Network" implemented a centralized IT governance structure to streamline decision-making processes related to IT principles, architecture, and business applications. This helped the organization effectively manage IT projects and changes, ensuring that IT investments supported their healthcare delivery objectives and improved patient care outcomes.</a:t>
            </a:r>
            <a:endParaRPr lang="en-A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997216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8"/>
          <p:cNvSpPr txBox="1"/>
          <p:nvPr/>
        </p:nvSpPr>
        <p:spPr>
          <a:xfrm>
            <a:off x="199866" y="-15766"/>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Open-Ended Question</a:t>
            </a:r>
            <a:endParaRPr sz="700" dirty="0"/>
          </a:p>
        </p:txBody>
      </p:sp>
      <p:sp>
        <p:nvSpPr>
          <p:cNvPr id="175" name="Google Shape;175;p2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6" name="Google Shape;176;p2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7" name="Google Shape;177;p28"/>
          <p:cNvSpPr txBox="1"/>
          <p:nvPr/>
        </p:nvSpPr>
        <p:spPr>
          <a:xfrm>
            <a:off x="0" y="575165"/>
            <a:ext cx="9136118" cy="1175676"/>
          </a:xfrm>
          <a:prstGeom prst="rect">
            <a:avLst/>
          </a:prstGeom>
          <a:noFill/>
          <a:ln>
            <a:noFill/>
          </a:ln>
        </p:spPr>
        <p:txBody>
          <a:bodyPr spcFirstLastPara="1" wrap="square" lIns="91425" tIns="91425" rIns="91425" bIns="91425" anchor="t" anchorCtr="0">
            <a:spAutoFit/>
          </a:bodyPr>
          <a:lstStyle/>
          <a:p>
            <a:pPr marL="107950" lvl="0" algn="l" rtl="0">
              <a:lnSpc>
                <a:spcPct val="115000"/>
              </a:lnSpc>
              <a:spcBef>
                <a:spcPts val="0"/>
              </a:spcBef>
              <a:spcAft>
                <a:spcPts val="0"/>
              </a:spcAft>
              <a:buClr>
                <a:schemeClr val="dk1"/>
              </a:buClr>
              <a:buSzPts val="1900"/>
            </a:pPr>
            <a:r>
              <a:rPr lang="en-US" sz="2800" b="1" dirty="0">
                <a:solidFill>
                  <a:schemeClr val="dk1"/>
                </a:solidFill>
                <a:latin typeface="Calibri" panose="020F0502020204030204" pitchFamily="34" charset="0"/>
                <a:cs typeface="Calibri" panose="020F0502020204030204" pitchFamily="34" charset="0"/>
              </a:rPr>
              <a:t>Can you provide an example in Australia that apply IT governance framework for a better decision-making?</a:t>
            </a:r>
            <a:endParaRPr sz="2800" b="1" dirty="0">
              <a:solidFill>
                <a:schemeClr val="dk1"/>
              </a:solidFill>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85D12013-6CDF-2DF0-A44B-A2183C738C67}"/>
              </a:ext>
            </a:extLst>
          </p:cNvPr>
          <p:cNvSpPr txBox="1"/>
          <p:nvPr/>
        </p:nvSpPr>
        <p:spPr>
          <a:xfrm>
            <a:off x="86709" y="2057571"/>
            <a:ext cx="9057291" cy="1830758"/>
          </a:xfrm>
          <a:prstGeom prst="rect">
            <a:avLst/>
          </a:prstGeom>
          <a:solidFill>
            <a:schemeClr val="bg1"/>
          </a:solidFill>
        </p:spPr>
        <p:txBody>
          <a:bodyPr wrap="square">
            <a:spAutoFit/>
          </a:bodyPr>
          <a:lstStyle/>
          <a:p>
            <a:pPr>
              <a:lnSpc>
                <a:spcPct val="150000"/>
              </a:lnSpc>
            </a:pPr>
            <a:r>
              <a:rPr lang="en-US" sz="2600" dirty="0">
                <a:latin typeface="Calibri" panose="020F0502020204030204" pitchFamily="34" charset="0"/>
                <a:cs typeface="Calibri" panose="020F0502020204030204" pitchFamily="34" charset="0"/>
              </a:rPr>
              <a:t>A healthcare provider in Brisbane adopts ITIL to improve IT service management, leading to better patient care and operational efficiency.</a:t>
            </a:r>
            <a:endParaRPr lang="en-AU"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75711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6"/>
        <p:cNvGrpSpPr/>
        <p:nvPr/>
      </p:nvGrpSpPr>
      <p:grpSpPr>
        <a:xfrm>
          <a:off x="0" y="0"/>
          <a:ext cx="0" cy="0"/>
          <a:chOff x="0" y="0"/>
          <a:chExt cx="0" cy="0"/>
        </a:xfrm>
      </p:grpSpPr>
      <p:sp>
        <p:nvSpPr>
          <p:cNvPr id="207" name="Google Shape;207;p32"/>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8" name="Google Shape;208;p32"/>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9" name="Google Shape;209;p32"/>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IT Governance Usage</a:t>
            </a:r>
            <a:endParaRPr sz="700" dirty="0"/>
          </a:p>
        </p:txBody>
      </p:sp>
      <p:sp>
        <p:nvSpPr>
          <p:cNvPr id="210" name="Google Shape;210;p32"/>
          <p:cNvSpPr txBox="1"/>
          <p:nvPr/>
        </p:nvSpPr>
        <p:spPr>
          <a:xfrm>
            <a:off x="2764500" y="880003"/>
            <a:ext cx="6379500" cy="2845364"/>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Minimizing Risks: </a:t>
            </a:r>
            <a:r>
              <a:rPr lang="en-GB" dirty="0">
                <a:solidFill>
                  <a:schemeClr val="dk1"/>
                </a:solidFill>
              </a:rPr>
              <a:t>managing projects, business process or ensuring the satisfaction of IT users in terms of security.</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Achieving Alignment State: </a:t>
            </a:r>
            <a:r>
              <a:rPr lang="en-GB" dirty="0">
                <a:solidFill>
                  <a:schemeClr val="dk1"/>
                </a:solidFill>
              </a:rPr>
              <a:t>satisfying the need for support from the actors of an organisation.</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Getting the Performance: </a:t>
            </a:r>
            <a:r>
              <a:rPr lang="en-GB" dirty="0">
                <a:solidFill>
                  <a:schemeClr val="dk1"/>
                </a:solidFill>
              </a:rPr>
              <a:t>mastering the business and IS processes. Two strategies used: ad hoc strategy and a strategy guided by process of maturity.</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Creating Value: </a:t>
            </a:r>
            <a:r>
              <a:rPr lang="en-GB" dirty="0">
                <a:solidFill>
                  <a:schemeClr val="dk1"/>
                </a:solidFill>
              </a:rPr>
              <a:t>capturing the elements of value concerned: IT Assets, Business Assets and IT usage. Two types of values addressed are </a:t>
            </a:r>
            <a:endParaRPr dirty="0">
              <a:solidFill>
                <a:schemeClr val="dk1"/>
              </a:solidFill>
            </a:endParaRPr>
          </a:p>
          <a:p>
            <a:pPr marL="914400" lvl="1" indent="-349250" algn="l" rtl="0">
              <a:lnSpc>
                <a:spcPct val="100000"/>
              </a:lnSpc>
              <a:spcBef>
                <a:spcPts val="0"/>
              </a:spcBef>
              <a:spcAft>
                <a:spcPts val="0"/>
              </a:spcAft>
              <a:buClr>
                <a:schemeClr val="dk1"/>
              </a:buClr>
              <a:buSzPts val="1900"/>
              <a:buChar char="○"/>
            </a:pPr>
            <a:r>
              <a:rPr lang="en-GB" dirty="0">
                <a:solidFill>
                  <a:schemeClr val="dk1"/>
                </a:solidFill>
              </a:rPr>
              <a:t>Financial value of the human, material</a:t>
            </a:r>
            <a:endParaRPr dirty="0">
              <a:solidFill>
                <a:schemeClr val="dk1"/>
              </a:solidFill>
            </a:endParaRPr>
          </a:p>
          <a:p>
            <a:pPr marL="914400" lvl="1" indent="-349250" algn="l" rtl="0">
              <a:lnSpc>
                <a:spcPct val="100000"/>
              </a:lnSpc>
              <a:spcBef>
                <a:spcPts val="0"/>
              </a:spcBef>
              <a:spcAft>
                <a:spcPts val="0"/>
              </a:spcAft>
              <a:buClr>
                <a:schemeClr val="dk1"/>
              </a:buClr>
              <a:buSzPts val="1900"/>
              <a:buChar char="○"/>
            </a:pPr>
            <a:r>
              <a:rPr lang="en-GB" dirty="0">
                <a:solidFill>
                  <a:schemeClr val="dk1"/>
                </a:solidFill>
              </a:rPr>
              <a:t>Heritage value of the energy resources used. </a:t>
            </a:r>
            <a:endParaRPr b="1" dirty="0">
              <a:solidFill>
                <a:schemeClr val="dk1"/>
              </a:solidFill>
            </a:endParaRPr>
          </a:p>
        </p:txBody>
      </p:sp>
      <p:pic>
        <p:nvPicPr>
          <p:cNvPr id="211" name="Google Shape;211;p32"/>
          <p:cNvPicPr preferRelativeResize="0"/>
          <p:nvPr/>
        </p:nvPicPr>
        <p:blipFill>
          <a:blip r:embed="rId3">
            <a:alphaModFix/>
          </a:blip>
          <a:stretch>
            <a:fillRect/>
          </a:stretch>
        </p:blipFill>
        <p:spPr>
          <a:xfrm>
            <a:off x="664780" y="868607"/>
            <a:ext cx="1922550" cy="2038897"/>
          </a:xfrm>
          <a:prstGeom prst="rect">
            <a:avLst/>
          </a:prstGeom>
          <a:noFill/>
          <a:ln>
            <a:noFill/>
          </a:ln>
        </p:spPr>
      </p:pic>
      <p:sp>
        <p:nvSpPr>
          <p:cNvPr id="3" name="TextBox 2">
            <a:extLst>
              <a:ext uri="{FF2B5EF4-FFF2-40B4-BE49-F238E27FC236}">
                <a16:creationId xmlns:a16="http://schemas.microsoft.com/office/drawing/2014/main" id="{D84017A5-35B2-66DD-A1CF-84452BD6157B}"/>
              </a:ext>
            </a:extLst>
          </p:cNvPr>
          <p:cNvSpPr txBox="1"/>
          <p:nvPr/>
        </p:nvSpPr>
        <p:spPr>
          <a:xfrm>
            <a:off x="0" y="3757867"/>
            <a:ext cx="9144000" cy="1384995"/>
          </a:xfrm>
          <a:prstGeom prst="rect">
            <a:avLst/>
          </a:prstGeom>
          <a:solidFill>
            <a:schemeClr val="bg1"/>
          </a:solidFill>
          <a:ln>
            <a:solidFill>
              <a:schemeClr val="accent1"/>
            </a:solidFill>
          </a:ln>
        </p:spPr>
        <p:txBody>
          <a:bodyPr wrap="square">
            <a:spAutoFit/>
          </a:bodyPr>
          <a:lstStyle/>
          <a:p>
            <a:r>
              <a:rPr lang="en-US" sz="2100" dirty="0">
                <a:latin typeface="Calibri" panose="020F0502020204030204" pitchFamily="34" charset="0"/>
                <a:cs typeface="Calibri" panose="020F0502020204030204" pitchFamily="34" charset="0"/>
              </a:rPr>
              <a:t>The IT Governance Usage highlights key goals of IT governance: minimizing risks, achieving alignment between IT and business objectives, enhancing performance through mature processes, and creating value from IT and business assets. These aims ensure IT supports and drives overall business success.</a:t>
            </a:r>
            <a:endParaRPr lang="en-AU" sz="2100" dirty="0">
              <a:latin typeface="Calibri" panose="020F0502020204030204" pitchFamily="34" charset="0"/>
              <a:cs typeface="Calibri" panose="020F050202020403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6"/>
        <p:cNvGrpSpPr/>
        <p:nvPr/>
      </p:nvGrpSpPr>
      <p:grpSpPr>
        <a:xfrm>
          <a:off x="0" y="0"/>
          <a:ext cx="0" cy="0"/>
          <a:chOff x="0" y="0"/>
          <a:chExt cx="0" cy="0"/>
        </a:xfrm>
      </p:grpSpPr>
      <p:sp>
        <p:nvSpPr>
          <p:cNvPr id="207" name="Google Shape;207;p32"/>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8" name="Google Shape;208;p32"/>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9" name="Google Shape;209;p32"/>
          <p:cNvSpPr txBox="1"/>
          <p:nvPr/>
        </p:nvSpPr>
        <p:spPr>
          <a:xfrm>
            <a:off x="389053" y="0"/>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IT Governance Usage</a:t>
            </a:r>
            <a:endParaRPr sz="700" dirty="0"/>
          </a:p>
        </p:txBody>
      </p:sp>
      <p:sp>
        <p:nvSpPr>
          <p:cNvPr id="210" name="Google Shape;210;p32"/>
          <p:cNvSpPr txBox="1"/>
          <p:nvPr/>
        </p:nvSpPr>
        <p:spPr>
          <a:xfrm>
            <a:off x="2819679" y="589146"/>
            <a:ext cx="6379500" cy="2845364"/>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Minimizing Risks: </a:t>
            </a:r>
            <a:r>
              <a:rPr lang="en-GB" dirty="0">
                <a:solidFill>
                  <a:schemeClr val="dk1"/>
                </a:solidFill>
              </a:rPr>
              <a:t>managing projects, business process or ensuring the satisfaction of IT users in terms of security.</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Achieving Alignment State: </a:t>
            </a:r>
            <a:r>
              <a:rPr lang="en-GB" dirty="0">
                <a:solidFill>
                  <a:schemeClr val="dk1"/>
                </a:solidFill>
              </a:rPr>
              <a:t>satisfying the need for support from the actors of an organisation.</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Getting the Performance: </a:t>
            </a:r>
            <a:r>
              <a:rPr lang="en-GB" dirty="0">
                <a:solidFill>
                  <a:schemeClr val="dk1"/>
                </a:solidFill>
              </a:rPr>
              <a:t>mastering the business and IS processes. Two strategies used: ad hoc strategy and a strategy guided by process of maturity.</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Creating Value: </a:t>
            </a:r>
            <a:r>
              <a:rPr lang="en-GB" dirty="0">
                <a:solidFill>
                  <a:schemeClr val="dk1"/>
                </a:solidFill>
              </a:rPr>
              <a:t>capturing the elements of value concerned: IT Assets, Business Assets and IT usage. Two types of values addressed are </a:t>
            </a:r>
            <a:endParaRPr dirty="0">
              <a:solidFill>
                <a:schemeClr val="dk1"/>
              </a:solidFill>
            </a:endParaRPr>
          </a:p>
          <a:p>
            <a:pPr marL="914400" lvl="1" indent="-349250" algn="l" rtl="0">
              <a:lnSpc>
                <a:spcPct val="100000"/>
              </a:lnSpc>
              <a:spcBef>
                <a:spcPts val="0"/>
              </a:spcBef>
              <a:spcAft>
                <a:spcPts val="0"/>
              </a:spcAft>
              <a:buClr>
                <a:schemeClr val="dk1"/>
              </a:buClr>
              <a:buSzPts val="1900"/>
              <a:buChar char="○"/>
            </a:pPr>
            <a:r>
              <a:rPr lang="en-GB" dirty="0">
                <a:solidFill>
                  <a:schemeClr val="dk1"/>
                </a:solidFill>
              </a:rPr>
              <a:t>Financial value of the human, material</a:t>
            </a:r>
            <a:endParaRPr dirty="0">
              <a:solidFill>
                <a:schemeClr val="dk1"/>
              </a:solidFill>
            </a:endParaRPr>
          </a:p>
          <a:p>
            <a:pPr marL="914400" lvl="1" indent="-349250" algn="l" rtl="0">
              <a:lnSpc>
                <a:spcPct val="100000"/>
              </a:lnSpc>
              <a:spcBef>
                <a:spcPts val="0"/>
              </a:spcBef>
              <a:spcAft>
                <a:spcPts val="0"/>
              </a:spcAft>
              <a:buClr>
                <a:schemeClr val="dk1"/>
              </a:buClr>
              <a:buSzPts val="1900"/>
              <a:buChar char="○"/>
            </a:pPr>
            <a:r>
              <a:rPr lang="en-GB" dirty="0">
                <a:solidFill>
                  <a:schemeClr val="dk1"/>
                </a:solidFill>
              </a:rPr>
              <a:t>Heritage value of the energy resources used. </a:t>
            </a:r>
            <a:endParaRPr b="1" dirty="0">
              <a:solidFill>
                <a:schemeClr val="dk1"/>
              </a:solidFill>
            </a:endParaRPr>
          </a:p>
        </p:txBody>
      </p:sp>
      <p:pic>
        <p:nvPicPr>
          <p:cNvPr id="211" name="Google Shape;211;p32"/>
          <p:cNvPicPr preferRelativeResize="0"/>
          <p:nvPr/>
        </p:nvPicPr>
        <p:blipFill>
          <a:blip r:embed="rId3">
            <a:alphaModFix/>
          </a:blip>
          <a:stretch>
            <a:fillRect/>
          </a:stretch>
        </p:blipFill>
        <p:spPr>
          <a:xfrm>
            <a:off x="664780" y="868607"/>
            <a:ext cx="1922550" cy="2038897"/>
          </a:xfrm>
          <a:prstGeom prst="rect">
            <a:avLst/>
          </a:prstGeom>
          <a:noFill/>
          <a:ln>
            <a:noFill/>
          </a:ln>
        </p:spPr>
      </p:pic>
      <p:sp>
        <p:nvSpPr>
          <p:cNvPr id="3" name="TextBox 2">
            <a:extLst>
              <a:ext uri="{FF2B5EF4-FFF2-40B4-BE49-F238E27FC236}">
                <a16:creationId xmlns:a16="http://schemas.microsoft.com/office/drawing/2014/main" id="{D84017A5-35B2-66DD-A1CF-84452BD6157B}"/>
              </a:ext>
            </a:extLst>
          </p:cNvPr>
          <p:cNvSpPr txBox="1"/>
          <p:nvPr/>
        </p:nvSpPr>
        <p:spPr>
          <a:xfrm>
            <a:off x="0" y="3434510"/>
            <a:ext cx="9144000" cy="1708160"/>
          </a:xfrm>
          <a:prstGeom prst="rect">
            <a:avLst/>
          </a:prstGeom>
          <a:solidFill>
            <a:schemeClr val="bg1"/>
          </a:solidFill>
          <a:ln>
            <a:solidFill>
              <a:schemeClr val="accent1"/>
            </a:solidFill>
          </a:ln>
        </p:spPr>
        <p:txBody>
          <a:bodyPr wrap="square">
            <a:spAutoFit/>
          </a:bodyPr>
          <a:lstStyle/>
          <a:p>
            <a:r>
              <a:rPr lang="en-US" sz="2100" dirty="0">
                <a:latin typeface="Calibri" panose="020F0502020204030204" pitchFamily="34" charset="0"/>
                <a:cs typeface="Calibri" panose="020F0502020204030204" pitchFamily="34" charset="0"/>
              </a:rPr>
              <a:t>In Brisbane, "Brisbane Utilities Company" implemented an IT governance strategy to minimize risks associated with their IT projects, align IT services with business needs, and optimize performance. By focusing on creating value from their IT assets and ensuring efficient use of resources, the company enhanced operational efficiency and customer satisfaction.</a:t>
            </a:r>
            <a:endParaRPr lang="en-AU" sz="21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71095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46"/>
        <p:cNvGrpSpPr/>
        <p:nvPr/>
      </p:nvGrpSpPr>
      <p:grpSpPr>
        <a:xfrm>
          <a:off x="0" y="0"/>
          <a:ext cx="0" cy="0"/>
          <a:chOff x="0" y="0"/>
          <a:chExt cx="0" cy="0"/>
        </a:xfrm>
      </p:grpSpPr>
      <p:pic>
        <p:nvPicPr>
          <p:cNvPr id="147" name="Google Shape;147;p26"/>
          <p:cNvPicPr preferRelativeResize="0"/>
          <p:nvPr/>
        </p:nvPicPr>
        <p:blipFill rotWithShape="1">
          <a:blip r:embed="rId3">
            <a:alphaModFix/>
          </a:blip>
          <a:srcRect l="38787" r="38784"/>
          <a:stretch/>
        </p:blipFill>
        <p:spPr>
          <a:xfrm>
            <a:off x="7415922" y="0"/>
            <a:ext cx="1728078" cy="5143499"/>
          </a:xfrm>
          <a:prstGeom prst="rect">
            <a:avLst/>
          </a:prstGeom>
          <a:noFill/>
          <a:ln>
            <a:noFill/>
          </a:ln>
        </p:spPr>
      </p:pic>
      <p:sp>
        <p:nvSpPr>
          <p:cNvPr id="148" name="Google Shape;148;p26"/>
          <p:cNvSpPr/>
          <p:nvPr/>
        </p:nvSpPr>
        <p:spPr>
          <a:xfrm rot="-5400000">
            <a:off x="4595316" y="2339218"/>
            <a:ext cx="5143501" cy="465061"/>
          </a:xfrm>
          <a:custGeom>
            <a:avLst/>
            <a:gdLst/>
            <a:ahLst/>
            <a:cxnLst/>
            <a:rect l="l" t="t" r="r" b="b"/>
            <a:pathLst>
              <a:path w="18602435" h="930122" extrusionOk="0">
                <a:moveTo>
                  <a:pt x="0" y="0"/>
                </a:moveTo>
                <a:lnTo>
                  <a:pt x="18602435" y="0"/>
                </a:lnTo>
                <a:lnTo>
                  <a:pt x="18602435" y="930122"/>
                </a:lnTo>
                <a:lnTo>
                  <a:pt x="0" y="930122"/>
                </a:lnTo>
                <a:lnTo>
                  <a:pt x="0" y="0"/>
                </a:lnTo>
                <a:close/>
              </a:path>
            </a:pathLst>
          </a:custGeom>
          <a:solidFill>
            <a:srgbClr val="0251AF"/>
          </a:solidFill>
          <a:ln>
            <a:noFill/>
          </a:ln>
        </p:spPr>
        <p:txBody>
          <a:bodyPr/>
          <a:lstStyle/>
          <a:p>
            <a:endParaRPr lang="en-AU"/>
          </a:p>
        </p:txBody>
      </p:sp>
      <p:sp>
        <p:nvSpPr>
          <p:cNvPr id="149" name="Google Shape;149;p26"/>
          <p:cNvSpPr txBox="1"/>
          <p:nvPr/>
        </p:nvSpPr>
        <p:spPr>
          <a:xfrm>
            <a:off x="439550" y="471150"/>
            <a:ext cx="6342600" cy="4926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3200" b="1">
                <a:solidFill>
                  <a:srgbClr val="0151AF"/>
                </a:solidFill>
                <a:latin typeface="Ubuntu"/>
                <a:ea typeface="Ubuntu"/>
                <a:cs typeface="Ubuntu"/>
                <a:sym typeface="Ubuntu"/>
              </a:rPr>
              <a:t>Topic &amp; Learning Outcomes (1)</a:t>
            </a:r>
            <a:endParaRPr sz="700"/>
          </a:p>
        </p:txBody>
      </p:sp>
      <p:sp>
        <p:nvSpPr>
          <p:cNvPr id="150" name="Google Shape;150;p26"/>
          <p:cNvSpPr txBox="1"/>
          <p:nvPr/>
        </p:nvSpPr>
        <p:spPr>
          <a:xfrm>
            <a:off x="439550" y="1203125"/>
            <a:ext cx="5696100" cy="3849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2500">
                <a:solidFill>
                  <a:srgbClr val="059D05"/>
                </a:solidFill>
                <a:latin typeface="Oswald"/>
                <a:ea typeface="Oswald"/>
                <a:cs typeface="Oswald"/>
                <a:sym typeface="Oswald"/>
              </a:rPr>
              <a:t>IT Governance Frameworks</a:t>
            </a:r>
            <a:endParaRPr sz="2500">
              <a:solidFill>
                <a:srgbClr val="059D05"/>
              </a:solidFill>
              <a:latin typeface="Oswald"/>
              <a:ea typeface="Oswald"/>
              <a:cs typeface="Oswald"/>
              <a:sym typeface="Oswald"/>
            </a:endParaRPr>
          </a:p>
        </p:txBody>
      </p:sp>
      <p:sp>
        <p:nvSpPr>
          <p:cNvPr id="151" name="Google Shape;151;p26"/>
          <p:cNvSpPr txBox="1"/>
          <p:nvPr/>
        </p:nvSpPr>
        <p:spPr>
          <a:xfrm>
            <a:off x="5978592" y="1241675"/>
            <a:ext cx="316500" cy="3078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2000">
                <a:solidFill>
                  <a:srgbClr val="059D05"/>
                </a:solidFill>
                <a:latin typeface="Oswald"/>
                <a:ea typeface="Oswald"/>
                <a:cs typeface="Oswald"/>
                <a:sym typeface="Oswald"/>
              </a:rPr>
              <a:t>01</a:t>
            </a:r>
            <a:endParaRPr sz="700"/>
          </a:p>
        </p:txBody>
      </p:sp>
      <p:sp>
        <p:nvSpPr>
          <p:cNvPr id="152" name="Google Shape;152;p26"/>
          <p:cNvSpPr txBox="1"/>
          <p:nvPr/>
        </p:nvSpPr>
        <p:spPr>
          <a:xfrm>
            <a:off x="439547" y="1664368"/>
            <a:ext cx="4650000" cy="7620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None/>
            </a:pPr>
            <a:r>
              <a:rPr lang="en-GB" sz="1500" dirty="0">
                <a:solidFill>
                  <a:schemeClr val="dk1"/>
                </a:solidFill>
              </a:rPr>
              <a:t>Understand various frameworks related to IT Governance and Security, such as COBIT, ITIL, CSO, ISO/IEC and NIST.</a:t>
            </a:r>
            <a:endParaRPr sz="1500" dirty="0">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5"/>
        <p:cNvGrpSpPr/>
        <p:nvPr/>
      </p:nvGrpSpPr>
      <p:grpSpPr>
        <a:xfrm>
          <a:off x="0" y="0"/>
          <a:ext cx="0" cy="0"/>
          <a:chOff x="0" y="0"/>
          <a:chExt cx="0" cy="0"/>
        </a:xfrm>
      </p:grpSpPr>
      <p:sp>
        <p:nvSpPr>
          <p:cNvPr id="216" name="Google Shape;216;p33"/>
          <p:cNvSpPr txBox="1"/>
          <p:nvPr/>
        </p:nvSpPr>
        <p:spPr>
          <a:xfrm>
            <a:off x="0" y="0"/>
            <a:ext cx="3836020" cy="517065"/>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2800" b="1" dirty="0">
                <a:latin typeface="Ubuntu"/>
                <a:ea typeface="Ubuntu"/>
                <a:cs typeface="Ubuntu"/>
                <a:sym typeface="Ubuntu"/>
              </a:rPr>
              <a:t>IT Governance System</a:t>
            </a:r>
            <a:endParaRPr sz="2800" dirty="0"/>
          </a:p>
        </p:txBody>
      </p:sp>
      <p:sp>
        <p:nvSpPr>
          <p:cNvPr id="217" name="Google Shape;217;p33"/>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18" name="Google Shape;218;p33"/>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19" name="Google Shape;219;p33"/>
          <p:cNvSpPr txBox="1"/>
          <p:nvPr/>
        </p:nvSpPr>
        <p:spPr>
          <a:xfrm>
            <a:off x="3836021" y="0"/>
            <a:ext cx="5307980" cy="2733026"/>
          </a:xfrm>
          <a:prstGeom prst="rect">
            <a:avLst/>
          </a:prstGeom>
          <a:solidFill>
            <a:schemeClr val="bg1"/>
          </a:solid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dk1"/>
              </a:buClr>
              <a:buSzPts val="1900"/>
              <a:buAutoNum type="arabicPeriod"/>
            </a:pPr>
            <a:r>
              <a:rPr lang="en-GB" sz="1200" b="1" dirty="0">
                <a:solidFill>
                  <a:schemeClr val="dk1"/>
                </a:solidFill>
              </a:rPr>
              <a:t>Content: </a:t>
            </a:r>
            <a:r>
              <a:rPr lang="en-GB" sz="1200" dirty="0">
                <a:solidFill>
                  <a:schemeClr val="dk1"/>
                </a:solidFill>
              </a:rPr>
              <a:t>valuable information for decision making</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Document for alignment</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Document for management:</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Resource management document</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Risk management document</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Performance management documents</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Value management documents</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Maturity management documents</a:t>
            </a:r>
            <a:endParaRPr sz="1200"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sz="1200" b="1" dirty="0">
                <a:solidFill>
                  <a:schemeClr val="dk1"/>
                </a:solidFill>
              </a:rPr>
              <a:t>Model: </a:t>
            </a:r>
            <a:r>
              <a:rPr lang="en-GB" sz="1200" dirty="0">
                <a:solidFill>
                  <a:schemeClr val="dk1"/>
                </a:solidFill>
              </a:rPr>
              <a:t>representation of a domain and are the support for analysis and reasoning (Process, Objects, Decision, Evolution).</a:t>
            </a:r>
            <a:r>
              <a:rPr lang="en-GB" sz="1200" b="1" dirty="0">
                <a:solidFill>
                  <a:schemeClr val="dk1"/>
                </a:solidFill>
              </a:rPr>
              <a:t> </a:t>
            </a:r>
            <a:endParaRPr sz="1200" b="1"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sz="1200" b="1" dirty="0">
                <a:solidFill>
                  <a:schemeClr val="dk1"/>
                </a:solidFill>
              </a:rPr>
              <a:t>Metric: </a:t>
            </a:r>
            <a:r>
              <a:rPr lang="en-GB" sz="1200" dirty="0">
                <a:solidFill>
                  <a:schemeClr val="dk1"/>
                </a:solidFill>
              </a:rPr>
              <a:t>tool to enable decision-makers to assess the current situation concerning the objectives to be achieved.</a:t>
            </a:r>
            <a:endParaRPr sz="1200" b="1" dirty="0">
              <a:solidFill>
                <a:schemeClr val="dk1"/>
              </a:solidFill>
            </a:endParaRPr>
          </a:p>
        </p:txBody>
      </p:sp>
      <p:pic>
        <p:nvPicPr>
          <p:cNvPr id="220" name="Google Shape;220;p33"/>
          <p:cNvPicPr preferRelativeResize="0"/>
          <p:nvPr/>
        </p:nvPicPr>
        <p:blipFill rotWithShape="1">
          <a:blip r:embed="rId3">
            <a:alphaModFix/>
          </a:blip>
          <a:srcRect l="12450" r="12457"/>
          <a:stretch/>
        </p:blipFill>
        <p:spPr>
          <a:xfrm>
            <a:off x="0" y="549565"/>
            <a:ext cx="1873405" cy="2001756"/>
          </a:xfrm>
          <a:prstGeom prst="rect">
            <a:avLst/>
          </a:prstGeom>
          <a:noFill/>
          <a:ln>
            <a:noFill/>
          </a:ln>
        </p:spPr>
      </p:pic>
      <p:sp>
        <p:nvSpPr>
          <p:cNvPr id="4" name="TextBox 3">
            <a:extLst>
              <a:ext uri="{FF2B5EF4-FFF2-40B4-BE49-F238E27FC236}">
                <a16:creationId xmlns:a16="http://schemas.microsoft.com/office/drawing/2014/main" id="{C2833620-B4F5-0B7F-8916-5FD029ED0CBF}"/>
              </a:ext>
            </a:extLst>
          </p:cNvPr>
          <p:cNvSpPr txBox="1"/>
          <p:nvPr/>
        </p:nvSpPr>
        <p:spPr>
          <a:xfrm>
            <a:off x="0" y="2677626"/>
            <a:ext cx="9144000" cy="2446824"/>
          </a:xfrm>
          <a:prstGeom prst="rect">
            <a:avLst/>
          </a:prstGeom>
          <a:solidFill>
            <a:schemeClr val="bg1"/>
          </a:solidFill>
          <a:ln>
            <a:solidFill>
              <a:schemeClr val="accent1"/>
            </a:solidFill>
          </a:ln>
        </p:spPr>
        <p:txBody>
          <a:bodyPr wrap="square">
            <a:spAutoFit/>
          </a:bodyPr>
          <a:lstStyle/>
          <a:p>
            <a:r>
              <a:rPr lang="en-US" sz="1700" dirty="0">
                <a:latin typeface="Calibri" panose="020F0502020204030204" pitchFamily="34" charset="0"/>
                <a:cs typeface="Calibri" panose="020F0502020204030204" pitchFamily="34" charset="0"/>
              </a:rPr>
              <a:t>We outline the structure and components of an IT Governance System, which is essential for ensuring that IT resources are utilized effectively to meet organizational goals.</a:t>
            </a:r>
          </a:p>
          <a:p>
            <a:pPr>
              <a:buFont typeface="+mj-lt"/>
              <a:buAutoNum type="arabicPeriod"/>
            </a:pPr>
            <a:r>
              <a:rPr lang="en-US" sz="1700" b="1" dirty="0">
                <a:latin typeface="Calibri" panose="020F0502020204030204" pitchFamily="34" charset="0"/>
                <a:cs typeface="Calibri" panose="020F0502020204030204" pitchFamily="34" charset="0"/>
              </a:rPr>
              <a:t> Content</a:t>
            </a:r>
            <a:r>
              <a:rPr lang="en-US" sz="1700" dirty="0">
                <a:latin typeface="Calibri" panose="020F0502020204030204" pitchFamily="34" charset="0"/>
                <a:cs typeface="Calibri" panose="020F0502020204030204" pitchFamily="34" charset="0"/>
              </a:rPr>
              <a:t>: This includes all necessary documents that provide valuable information for decision-making. Examples are documents for alignment, resource management, risk management, performance management, value management, and maturity management.</a:t>
            </a:r>
          </a:p>
          <a:p>
            <a:pPr>
              <a:buFont typeface="+mj-lt"/>
              <a:buAutoNum type="arabicPeriod"/>
            </a:pPr>
            <a:r>
              <a:rPr lang="en-US" sz="1700" b="1" dirty="0">
                <a:latin typeface="Calibri" panose="020F0502020204030204" pitchFamily="34" charset="0"/>
                <a:cs typeface="Calibri" panose="020F0502020204030204" pitchFamily="34" charset="0"/>
              </a:rPr>
              <a:t> Model</a:t>
            </a:r>
            <a:r>
              <a:rPr lang="en-US" sz="1700" dirty="0">
                <a:latin typeface="Calibri" panose="020F0502020204030204" pitchFamily="34" charset="0"/>
                <a:cs typeface="Calibri" panose="020F0502020204030204" pitchFamily="34" charset="0"/>
              </a:rPr>
              <a:t>: These are representations of a domain that support analysis and reasoning, such as processes, objects, decisions, and their evolution.</a:t>
            </a:r>
          </a:p>
          <a:p>
            <a:pPr>
              <a:buFont typeface="+mj-lt"/>
              <a:buAutoNum type="arabicPeriod"/>
            </a:pPr>
            <a:r>
              <a:rPr lang="en-US" sz="1700" b="1" dirty="0">
                <a:latin typeface="Calibri" panose="020F0502020204030204" pitchFamily="34" charset="0"/>
                <a:cs typeface="Calibri" panose="020F0502020204030204" pitchFamily="34" charset="0"/>
              </a:rPr>
              <a:t> Metrics</a:t>
            </a:r>
            <a:r>
              <a:rPr lang="en-US" sz="1700" dirty="0">
                <a:latin typeface="Calibri" panose="020F0502020204030204" pitchFamily="34" charset="0"/>
                <a:cs typeface="Calibri" panose="020F0502020204030204" pitchFamily="34" charset="0"/>
              </a:rPr>
              <a:t>: Tools that enable decision-makers to evaluate the current situation against the set objectives.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5"/>
        <p:cNvGrpSpPr/>
        <p:nvPr/>
      </p:nvGrpSpPr>
      <p:grpSpPr>
        <a:xfrm>
          <a:off x="0" y="0"/>
          <a:ext cx="0" cy="0"/>
          <a:chOff x="0" y="0"/>
          <a:chExt cx="0" cy="0"/>
        </a:xfrm>
      </p:grpSpPr>
      <p:sp>
        <p:nvSpPr>
          <p:cNvPr id="216" name="Google Shape;216;p33"/>
          <p:cNvSpPr txBox="1"/>
          <p:nvPr/>
        </p:nvSpPr>
        <p:spPr>
          <a:xfrm>
            <a:off x="0" y="0"/>
            <a:ext cx="3836020" cy="517065"/>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2800" b="1" dirty="0">
                <a:latin typeface="Ubuntu"/>
                <a:ea typeface="Ubuntu"/>
                <a:cs typeface="Ubuntu"/>
                <a:sym typeface="Ubuntu"/>
              </a:rPr>
              <a:t>IT Governance System</a:t>
            </a:r>
            <a:endParaRPr sz="2800" dirty="0"/>
          </a:p>
        </p:txBody>
      </p:sp>
      <p:sp>
        <p:nvSpPr>
          <p:cNvPr id="217" name="Google Shape;217;p33"/>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18" name="Google Shape;218;p33"/>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19" name="Google Shape;219;p33"/>
          <p:cNvSpPr txBox="1"/>
          <p:nvPr/>
        </p:nvSpPr>
        <p:spPr>
          <a:xfrm>
            <a:off x="3836021" y="0"/>
            <a:ext cx="5307980" cy="2733026"/>
          </a:xfrm>
          <a:prstGeom prst="rect">
            <a:avLst/>
          </a:prstGeom>
          <a:solidFill>
            <a:schemeClr val="bg1"/>
          </a:solid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dk1"/>
              </a:buClr>
              <a:buSzPts val="1900"/>
              <a:buAutoNum type="arabicPeriod"/>
            </a:pPr>
            <a:r>
              <a:rPr lang="en-GB" sz="1200" b="1" dirty="0">
                <a:solidFill>
                  <a:schemeClr val="dk1"/>
                </a:solidFill>
              </a:rPr>
              <a:t>Content: </a:t>
            </a:r>
            <a:r>
              <a:rPr lang="en-GB" sz="1200" dirty="0">
                <a:solidFill>
                  <a:schemeClr val="dk1"/>
                </a:solidFill>
              </a:rPr>
              <a:t>valuable information for decision making</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Document for alignment</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Document for management:</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Resource management document</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Risk management document</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Performance management documents</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Value management documents</a:t>
            </a:r>
            <a:endParaRPr sz="1200" dirty="0">
              <a:solidFill>
                <a:schemeClr val="dk1"/>
              </a:solidFill>
            </a:endParaRPr>
          </a:p>
          <a:p>
            <a:pPr marL="914400" lvl="1" indent="-323850" algn="l" rtl="0">
              <a:lnSpc>
                <a:spcPct val="115000"/>
              </a:lnSpc>
              <a:spcBef>
                <a:spcPts val="0"/>
              </a:spcBef>
              <a:spcAft>
                <a:spcPts val="0"/>
              </a:spcAft>
              <a:buClr>
                <a:schemeClr val="dk1"/>
              </a:buClr>
              <a:buSzPts val="1500"/>
              <a:buChar char="○"/>
            </a:pPr>
            <a:r>
              <a:rPr lang="en-GB" sz="1200" dirty="0">
                <a:solidFill>
                  <a:schemeClr val="dk1"/>
                </a:solidFill>
              </a:rPr>
              <a:t>Maturity management documents</a:t>
            </a:r>
            <a:endParaRPr sz="1200"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sz="1200" b="1" dirty="0">
                <a:solidFill>
                  <a:schemeClr val="dk1"/>
                </a:solidFill>
              </a:rPr>
              <a:t>Model: </a:t>
            </a:r>
            <a:r>
              <a:rPr lang="en-GB" sz="1200" dirty="0">
                <a:solidFill>
                  <a:schemeClr val="dk1"/>
                </a:solidFill>
              </a:rPr>
              <a:t>representation of a domain and are the support for analysis and reasoning (Process, Objects, Decision, Evolution).</a:t>
            </a:r>
            <a:r>
              <a:rPr lang="en-GB" sz="1200" b="1" dirty="0">
                <a:solidFill>
                  <a:schemeClr val="dk1"/>
                </a:solidFill>
              </a:rPr>
              <a:t> </a:t>
            </a:r>
            <a:endParaRPr sz="1200" b="1"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sz="1200" b="1" dirty="0">
                <a:solidFill>
                  <a:schemeClr val="dk1"/>
                </a:solidFill>
              </a:rPr>
              <a:t>Metric: </a:t>
            </a:r>
            <a:r>
              <a:rPr lang="en-GB" sz="1200" dirty="0">
                <a:solidFill>
                  <a:schemeClr val="dk1"/>
                </a:solidFill>
              </a:rPr>
              <a:t>tool to enable decision-makers to assess the current situation concerning the objectives to be achieved.</a:t>
            </a:r>
            <a:endParaRPr sz="1200" b="1" dirty="0">
              <a:solidFill>
                <a:schemeClr val="dk1"/>
              </a:solidFill>
            </a:endParaRPr>
          </a:p>
        </p:txBody>
      </p:sp>
      <p:pic>
        <p:nvPicPr>
          <p:cNvPr id="220" name="Google Shape;220;p33"/>
          <p:cNvPicPr preferRelativeResize="0"/>
          <p:nvPr/>
        </p:nvPicPr>
        <p:blipFill rotWithShape="1">
          <a:blip r:embed="rId3">
            <a:alphaModFix/>
          </a:blip>
          <a:srcRect l="12450" r="12457"/>
          <a:stretch/>
        </p:blipFill>
        <p:spPr>
          <a:xfrm>
            <a:off x="0" y="549565"/>
            <a:ext cx="1873405" cy="2001756"/>
          </a:xfrm>
          <a:prstGeom prst="rect">
            <a:avLst/>
          </a:prstGeom>
          <a:noFill/>
          <a:ln>
            <a:noFill/>
          </a:ln>
        </p:spPr>
      </p:pic>
      <p:sp>
        <p:nvSpPr>
          <p:cNvPr id="4" name="TextBox 3">
            <a:extLst>
              <a:ext uri="{FF2B5EF4-FFF2-40B4-BE49-F238E27FC236}">
                <a16:creationId xmlns:a16="http://schemas.microsoft.com/office/drawing/2014/main" id="{C2833620-B4F5-0B7F-8916-5FD029ED0CBF}"/>
              </a:ext>
            </a:extLst>
          </p:cNvPr>
          <p:cNvSpPr txBox="1"/>
          <p:nvPr/>
        </p:nvSpPr>
        <p:spPr>
          <a:xfrm>
            <a:off x="0" y="2681287"/>
            <a:ext cx="9144000" cy="2462213"/>
          </a:xfrm>
          <a:prstGeom prst="rect">
            <a:avLst/>
          </a:prstGeom>
          <a:solidFill>
            <a:schemeClr val="bg1"/>
          </a:solidFill>
          <a:ln>
            <a:solidFill>
              <a:schemeClr val="accent1"/>
            </a:solidFill>
          </a:ln>
        </p:spPr>
        <p:txBody>
          <a:bodyPr wrap="square">
            <a:spAutoFit/>
          </a:bodyPr>
          <a:lstStyle/>
          <a:p>
            <a:r>
              <a:rPr lang="en-US" sz="2200" dirty="0">
                <a:latin typeface="Calibri" panose="020F0502020204030204" pitchFamily="34" charset="0"/>
                <a:cs typeface="Calibri" panose="020F0502020204030204" pitchFamily="34" charset="0"/>
              </a:rPr>
              <a:t>Imagine a company in Sydney, Australia, named "Tech Innovations Ltd." They implement an IT Governance System to improve their IT resource management. They use:</a:t>
            </a:r>
          </a:p>
          <a:p>
            <a:pPr>
              <a:buFont typeface="Arial" panose="020B0604020202020204" pitchFamily="34" charset="0"/>
              <a:buChar char="•"/>
            </a:pPr>
            <a:r>
              <a:rPr lang="en-US" sz="2200" b="1" dirty="0">
                <a:latin typeface="Calibri" panose="020F0502020204030204" pitchFamily="34" charset="0"/>
                <a:cs typeface="Calibri" panose="020F0502020204030204" pitchFamily="34" charset="0"/>
              </a:rPr>
              <a:t> Content</a:t>
            </a:r>
            <a:r>
              <a:rPr lang="en-US" sz="2200" dirty="0">
                <a:latin typeface="Calibri" panose="020F0502020204030204" pitchFamily="34" charset="0"/>
                <a:cs typeface="Calibri" panose="020F0502020204030204" pitchFamily="34" charset="0"/>
              </a:rPr>
              <a:t>: A risk management document to identify and mitigate IT risks.</a:t>
            </a:r>
          </a:p>
          <a:p>
            <a:pPr>
              <a:buFont typeface="Arial" panose="020B0604020202020204" pitchFamily="34" charset="0"/>
              <a:buChar char="•"/>
            </a:pPr>
            <a:r>
              <a:rPr lang="en-US" sz="2200" b="1" dirty="0">
                <a:latin typeface="Calibri" panose="020F0502020204030204" pitchFamily="34" charset="0"/>
                <a:cs typeface="Calibri" panose="020F0502020204030204" pitchFamily="34" charset="0"/>
              </a:rPr>
              <a:t> Model</a:t>
            </a:r>
            <a:r>
              <a:rPr lang="en-US" sz="2200" dirty="0">
                <a:latin typeface="Calibri" panose="020F0502020204030204" pitchFamily="34" charset="0"/>
                <a:cs typeface="Calibri" panose="020F0502020204030204" pitchFamily="34" charset="0"/>
              </a:rPr>
              <a:t>: A process model to streamline IT service delivery.</a:t>
            </a:r>
          </a:p>
          <a:p>
            <a:pPr>
              <a:buFont typeface="Arial" panose="020B0604020202020204" pitchFamily="34" charset="0"/>
              <a:buChar char="•"/>
            </a:pPr>
            <a:r>
              <a:rPr lang="en-US" sz="2200" b="1" dirty="0">
                <a:latin typeface="Calibri" panose="020F0502020204030204" pitchFamily="34" charset="0"/>
                <a:cs typeface="Calibri" panose="020F0502020204030204" pitchFamily="34" charset="0"/>
              </a:rPr>
              <a:t> Metrics</a:t>
            </a:r>
            <a:r>
              <a:rPr lang="en-US" sz="2200" dirty="0">
                <a:latin typeface="Calibri" panose="020F0502020204030204" pitchFamily="34" charset="0"/>
                <a:cs typeface="Calibri" panose="020F0502020204030204" pitchFamily="34" charset="0"/>
              </a:rPr>
              <a:t>: Key performance indicators (KPIs) to track IT project success rates and ensure they align with business objectives.</a:t>
            </a:r>
          </a:p>
        </p:txBody>
      </p:sp>
    </p:spTree>
    <p:extLst>
      <p:ext uri="{BB962C8B-B14F-4D97-AF65-F5344CB8AC3E}">
        <p14:creationId xmlns:p14="http://schemas.microsoft.com/office/powerpoint/2010/main" val="34885401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4"/>
        <p:cNvGrpSpPr/>
        <p:nvPr/>
      </p:nvGrpSpPr>
      <p:grpSpPr>
        <a:xfrm>
          <a:off x="0" y="0"/>
          <a:ext cx="0" cy="0"/>
          <a:chOff x="0" y="0"/>
          <a:chExt cx="0" cy="0"/>
        </a:xfrm>
      </p:grpSpPr>
      <p:sp>
        <p:nvSpPr>
          <p:cNvPr id="225" name="Google Shape;225;p34"/>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IT Governance Development</a:t>
            </a:r>
            <a:endParaRPr sz="700"/>
          </a:p>
        </p:txBody>
      </p:sp>
      <p:sp>
        <p:nvSpPr>
          <p:cNvPr id="226" name="Google Shape;226;p34"/>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27" name="Google Shape;227;p34"/>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28" name="Google Shape;228;p34"/>
          <p:cNvSpPr txBox="1"/>
          <p:nvPr/>
        </p:nvSpPr>
        <p:spPr>
          <a:xfrm>
            <a:off x="2118979" y="868607"/>
            <a:ext cx="7025021" cy="1918957"/>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Nature of Processes: </a:t>
            </a:r>
            <a:r>
              <a:rPr lang="en-GB" dirty="0">
                <a:solidFill>
                  <a:schemeClr val="dk1"/>
                </a:solidFill>
              </a:rPr>
              <a:t>a set of activities coordinated and executed by a system engineer to produce the governance of IS.</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Process Maturity: </a:t>
            </a:r>
            <a:r>
              <a:rPr lang="en-GB" dirty="0">
                <a:solidFill>
                  <a:schemeClr val="dk1"/>
                </a:solidFill>
              </a:rPr>
              <a:t>the maturity level of the development process has a strong impact on the performance of ISG activities.</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Capitalisation of Knowledge: </a:t>
            </a:r>
            <a:r>
              <a:rPr lang="en-GB" dirty="0">
                <a:solidFill>
                  <a:schemeClr val="dk1"/>
                </a:solidFill>
              </a:rPr>
              <a:t>socialization, outsourcing, internationalisation and combination values. </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Software:  </a:t>
            </a:r>
            <a:r>
              <a:rPr lang="en-GB" dirty="0">
                <a:solidFill>
                  <a:schemeClr val="dk1"/>
                </a:solidFill>
              </a:rPr>
              <a:t>IT media dedicated to ISG</a:t>
            </a:r>
            <a:endParaRPr b="1" dirty="0">
              <a:solidFill>
                <a:schemeClr val="dk1"/>
              </a:solidFill>
            </a:endParaRPr>
          </a:p>
        </p:txBody>
      </p:sp>
      <p:pic>
        <p:nvPicPr>
          <p:cNvPr id="229" name="Google Shape;229;p34"/>
          <p:cNvPicPr preferRelativeResize="0"/>
          <p:nvPr/>
        </p:nvPicPr>
        <p:blipFill>
          <a:blip r:embed="rId3">
            <a:alphaModFix/>
          </a:blip>
          <a:stretch>
            <a:fillRect/>
          </a:stretch>
        </p:blipFill>
        <p:spPr>
          <a:xfrm>
            <a:off x="185854" y="945720"/>
            <a:ext cx="1933125" cy="1841383"/>
          </a:xfrm>
          <a:prstGeom prst="rect">
            <a:avLst/>
          </a:prstGeom>
          <a:noFill/>
          <a:ln>
            <a:noFill/>
          </a:ln>
        </p:spPr>
      </p:pic>
      <p:sp>
        <p:nvSpPr>
          <p:cNvPr id="3" name="TextBox 2">
            <a:extLst>
              <a:ext uri="{FF2B5EF4-FFF2-40B4-BE49-F238E27FC236}">
                <a16:creationId xmlns:a16="http://schemas.microsoft.com/office/drawing/2014/main" id="{4B48A8BA-8B44-2251-DEB4-C309EF9A0F7D}"/>
              </a:ext>
            </a:extLst>
          </p:cNvPr>
          <p:cNvSpPr txBox="1"/>
          <p:nvPr/>
        </p:nvSpPr>
        <p:spPr>
          <a:xfrm>
            <a:off x="247" y="2696676"/>
            <a:ext cx="9144000" cy="2446824"/>
          </a:xfrm>
          <a:prstGeom prst="rect">
            <a:avLst/>
          </a:prstGeom>
          <a:solidFill>
            <a:schemeClr val="bg1"/>
          </a:solidFill>
          <a:ln>
            <a:solidFill>
              <a:schemeClr val="accent1"/>
            </a:solidFill>
          </a:ln>
        </p:spPr>
        <p:txBody>
          <a:bodyPr wrap="square">
            <a:spAutoFit/>
          </a:bodyPr>
          <a:lstStyle/>
          <a:p>
            <a:r>
              <a:rPr lang="en-US" sz="1700" dirty="0">
                <a:latin typeface="Calibri" panose="020F0502020204030204" pitchFamily="34" charset="0"/>
                <a:cs typeface="Calibri" panose="020F0502020204030204" pitchFamily="34" charset="0"/>
              </a:rPr>
              <a:t>We explain the elements involved in IT Governance Development, focusing on processes, maturity, knowledge, and software.</a:t>
            </a:r>
          </a:p>
          <a:p>
            <a:pPr>
              <a:buFont typeface="+mj-lt"/>
              <a:buAutoNum type="arabicPeriod"/>
            </a:pPr>
            <a:r>
              <a:rPr lang="en-US" sz="1700" b="1" dirty="0">
                <a:latin typeface="Calibri" panose="020F0502020204030204" pitchFamily="34" charset="0"/>
                <a:cs typeface="Calibri" panose="020F0502020204030204" pitchFamily="34" charset="0"/>
              </a:rPr>
              <a:t> Nature of Processes</a:t>
            </a:r>
            <a:r>
              <a:rPr lang="en-US" sz="1700" dirty="0">
                <a:latin typeface="Calibri" panose="020F0502020204030204" pitchFamily="34" charset="0"/>
                <a:cs typeface="Calibri" panose="020F0502020204030204" pitchFamily="34" charset="0"/>
              </a:rPr>
              <a:t>: Refers to the coordinated activities executed by a system engineer to govern information systems (IS).</a:t>
            </a:r>
          </a:p>
          <a:p>
            <a:pPr>
              <a:buFont typeface="+mj-lt"/>
              <a:buAutoNum type="arabicPeriod"/>
            </a:pPr>
            <a:r>
              <a:rPr lang="en-US" sz="1700" b="1" dirty="0">
                <a:latin typeface="Calibri" panose="020F0502020204030204" pitchFamily="34" charset="0"/>
                <a:cs typeface="Calibri" panose="020F0502020204030204" pitchFamily="34" charset="0"/>
              </a:rPr>
              <a:t> Process Maturity</a:t>
            </a:r>
            <a:r>
              <a:rPr lang="en-US" sz="1700" dirty="0">
                <a:latin typeface="Calibri" panose="020F0502020204030204" pitchFamily="34" charset="0"/>
                <a:cs typeface="Calibri" panose="020F0502020204030204" pitchFamily="34" charset="0"/>
              </a:rPr>
              <a:t>: Highlights the importance of the development process maturity level on the performance of IT governance activities.</a:t>
            </a:r>
          </a:p>
          <a:p>
            <a:pPr>
              <a:buFont typeface="+mj-lt"/>
              <a:buAutoNum type="arabicPeriod"/>
            </a:pPr>
            <a:r>
              <a:rPr lang="en-US" sz="1700" b="1" dirty="0">
                <a:latin typeface="Calibri" panose="020F0502020204030204" pitchFamily="34" charset="0"/>
                <a:cs typeface="Calibri" panose="020F0502020204030204" pitchFamily="34" charset="0"/>
              </a:rPr>
              <a:t> </a:t>
            </a:r>
            <a:r>
              <a:rPr lang="en-US" sz="1700" b="1" dirty="0" err="1">
                <a:latin typeface="Calibri" panose="020F0502020204030204" pitchFamily="34" charset="0"/>
                <a:cs typeface="Calibri" panose="020F0502020204030204" pitchFamily="34" charset="0"/>
              </a:rPr>
              <a:t>Capitalisation</a:t>
            </a:r>
            <a:r>
              <a:rPr lang="en-US" sz="1700" b="1" dirty="0">
                <a:latin typeface="Calibri" panose="020F0502020204030204" pitchFamily="34" charset="0"/>
                <a:cs typeface="Calibri" panose="020F0502020204030204" pitchFamily="34" charset="0"/>
              </a:rPr>
              <a:t> of Knowledge</a:t>
            </a:r>
            <a:r>
              <a:rPr lang="en-US" sz="1700" dirty="0">
                <a:latin typeface="Calibri" panose="020F0502020204030204" pitchFamily="34" charset="0"/>
                <a:cs typeface="Calibri" panose="020F0502020204030204" pitchFamily="34" charset="0"/>
              </a:rPr>
              <a:t>: Involves activities such as socialization, outsourcing, internationalization, and combination of values.</a:t>
            </a:r>
          </a:p>
          <a:p>
            <a:pPr>
              <a:buFont typeface="+mj-lt"/>
              <a:buAutoNum type="arabicPeriod"/>
            </a:pPr>
            <a:r>
              <a:rPr lang="en-US" sz="1700" b="1" dirty="0">
                <a:latin typeface="Calibri" panose="020F0502020204030204" pitchFamily="34" charset="0"/>
                <a:cs typeface="Calibri" panose="020F0502020204030204" pitchFamily="34" charset="0"/>
              </a:rPr>
              <a:t> Software</a:t>
            </a:r>
            <a:r>
              <a:rPr lang="en-US" sz="1700" dirty="0">
                <a:latin typeface="Calibri" panose="020F0502020204030204" pitchFamily="34" charset="0"/>
                <a:cs typeface="Calibri" panose="020F0502020204030204" pitchFamily="34" charset="0"/>
              </a:rPr>
              <a:t>: Denotes the IT tools and applications dedicated to supporting IT governance.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4"/>
        <p:cNvGrpSpPr/>
        <p:nvPr/>
      </p:nvGrpSpPr>
      <p:grpSpPr>
        <a:xfrm>
          <a:off x="0" y="0"/>
          <a:ext cx="0" cy="0"/>
          <a:chOff x="0" y="0"/>
          <a:chExt cx="0" cy="0"/>
        </a:xfrm>
      </p:grpSpPr>
      <p:sp>
        <p:nvSpPr>
          <p:cNvPr id="225" name="Google Shape;225;p34"/>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IT Governance Development</a:t>
            </a:r>
            <a:endParaRPr sz="700"/>
          </a:p>
        </p:txBody>
      </p:sp>
      <p:sp>
        <p:nvSpPr>
          <p:cNvPr id="226" name="Google Shape;226;p34"/>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27" name="Google Shape;227;p34"/>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28" name="Google Shape;228;p34"/>
          <p:cNvSpPr txBox="1"/>
          <p:nvPr/>
        </p:nvSpPr>
        <p:spPr>
          <a:xfrm>
            <a:off x="2118979" y="868607"/>
            <a:ext cx="7025021" cy="1918957"/>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Nature of Processes: </a:t>
            </a:r>
            <a:r>
              <a:rPr lang="en-GB" dirty="0">
                <a:solidFill>
                  <a:schemeClr val="dk1"/>
                </a:solidFill>
              </a:rPr>
              <a:t>a set of activities coordinated and executed by a system engineer to produce the governance of IS.</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Process Maturity: </a:t>
            </a:r>
            <a:r>
              <a:rPr lang="en-GB" dirty="0">
                <a:solidFill>
                  <a:schemeClr val="dk1"/>
                </a:solidFill>
              </a:rPr>
              <a:t>the maturity level of the development process has a strong impact on the performance of ISG activities.</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Capitalisation of Knowledge: </a:t>
            </a:r>
            <a:r>
              <a:rPr lang="en-GB" dirty="0">
                <a:solidFill>
                  <a:schemeClr val="dk1"/>
                </a:solidFill>
              </a:rPr>
              <a:t>socialization, outsourcing, internationalisation and combination values. </a:t>
            </a:r>
            <a:endParaRPr dirty="0">
              <a:solidFill>
                <a:schemeClr val="dk1"/>
              </a:solidFill>
            </a:endParaRPr>
          </a:p>
          <a:p>
            <a:pPr marL="457200" lvl="0" indent="-349250" algn="l" rtl="0">
              <a:lnSpc>
                <a:spcPct val="115000"/>
              </a:lnSpc>
              <a:spcBef>
                <a:spcPts val="0"/>
              </a:spcBef>
              <a:spcAft>
                <a:spcPts val="0"/>
              </a:spcAft>
              <a:buClr>
                <a:schemeClr val="dk1"/>
              </a:buClr>
              <a:buSzPts val="1900"/>
              <a:buAutoNum type="arabicPeriod"/>
            </a:pPr>
            <a:r>
              <a:rPr lang="en-GB" b="1" dirty="0">
                <a:solidFill>
                  <a:schemeClr val="dk1"/>
                </a:solidFill>
              </a:rPr>
              <a:t>Software:  </a:t>
            </a:r>
            <a:r>
              <a:rPr lang="en-GB" dirty="0">
                <a:solidFill>
                  <a:schemeClr val="dk1"/>
                </a:solidFill>
              </a:rPr>
              <a:t>IT media dedicated to ISG</a:t>
            </a:r>
            <a:endParaRPr b="1" dirty="0">
              <a:solidFill>
                <a:schemeClr val="dk1"/>
              </a:solidFill>
            </a:endParaRPr>
          </a:p>
        </p:txBody>
      </p:sp>
      <p:pic>
        <p:nvPicPr>
          <p:cNvPr id="229" name="Google Shape;229;p34"/>
          <p:cNvPicPr preferRelativeResize="0"/>
          <p:nvPr/>
        </p:nvPicPr>
        <p:blipFill>
          <a:blip r:embed="rId3">
            <a:alphaModFix/>
          </a:blip>
          <a:stretch>
            <a:fillRect/>
          </a:stretch>
        </p:blipFill>
        <p:spPr>
          <a:xfrm>
            <a:off x="185854" y="945720"/>
            <a:ext cx="1933125" cy="1841383"/>
          </a:xfrm>
          <a:prstGeom prst="rect">
            <a:avLst/>
          </a:prstGeom>
          <a:noFill/>
          <a:ln>
            <a:noFill/>
          </a:ln>
        </p:spPr>
      </p:pic>
      <p:sp>
        <p:nvSpPr>
          <p:cNvPr id="3" name="TextBox 2">
            <a:extLst>
              <a:ext uri="{FF2B5EF4-FFF2-40B4-BE49-F238E27FC236}">
                <a16:creationId xmlns:a16="http://schemas.microsoft.com/office/drawing/2014/main" id="{4B48A8BA-8B44-2251-DEB4-C309EF9A0F7D}"/>
              </a:ext>
            </a:extLst>
          </p:cNvPr>
          <p:cNvSpPr txBox="1"/>
          <p:nvPr/>
        </p:nvSpPr>
        <p:spPr>
          <a:xfrm>
            <a:off x="0" y="2712065"/>
            <a:ext cx="9144000" cy="2431435"/>
          </a:xfrm>
          <a:prstGeom prst="rect">
            <a:avLst/>
          </a:prstGeom>
          <a:solidFill>
            <a:schemeClr val="bg1"/>
          </a:solidFill>
          <a:ln>
            <a:solidFill>
              <a:schemeClr val="accent1"/>
            </a:solidFill>
          </a:ln>
        </p:spPr>
        <p:txBody>
          <a:bodyPr wrap="square">
            <a:spAutoFit/>
          </a:bodyPr>
          <a:lstStyle/>
          <a:p>
            <a:r>
              <a:rPr lang="en-US" sz="1900" dirty="0">
                <a:latin typeface="Calibri" panose="020F0502020204030204" pitchFamily="34" charset="0"/>
                <a:cs typeface="Calibri" panose="020F0502020204030204" pitchFamily="34" charset="0"/>
              </a:rPr>
              <a:t>Consider a company in Melbourne, Australia, called "Digital Horizons Ltd." They are developing their IT governance system:</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Nature of Processes</a:t>
            </a:r>
            <a:r>
              <a:rPr lang="en-US" sz="1900" dirty="0">
                <a:latin typeface="Calibri" panose="020F0502020204030204" pitchFamily="34" charset="0"/>
                <a:cs typeface="Calibri" panose="020F0502020204030204" pitchFamily="34" charset="0"/>
              </a:rPr>
              <a:t>: Implementing a series of activities for IT service management.</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Process Maturity</a:t>
            </a:r>
            <a:r>
              <a:rPr lang="en-US" sz="1900" dirty="0">
                <a:latin typeface="Calibri" panose="020F0502020204030204" pitchFamily="34" charset="0"/>
                <a:cs typeface="Calibri" panose="020F0502020204030204" pitchFamily="34" charset="0"/>
              </a:rPr>
              <a:t>: Assessing their IT processes' maturity to improve governance efficiency.</a:t>
            </a:r>
          </a:p>
          <a:p>
            <a:pPr>
              <a:buFont typeface="Arial" panose="020B0604020202020204" pitchFamily="34" charset="0"/>
              <a:buChar char="•"/>
            </a:pPr>
            <a:r>
              <a:rPr lang="en-US" sz="1900" b="1" dirty="0" err="1">
                <a:latin typeface="Calibri" panose="020F0502020204030204" pitchFamily="34" charset="0"/>
                <a:cs typeface="Calibri" panose="020F0502020204030204" pitchFamily="34" charset="0"/>
              </a:rPr>
              <a:t>Capitalisation</a:t>
            </a:r>
            <a:r>
              <a:rPr lang="en-US" sz="1900" b="1" dirty="0">
                <a:latin typeface="Calibri" panose="020F0502020204030204" pitchFamily="34" charset="0"/>
                <a:cs typeface="Calibri" panose="020F0502020204030204" pitchFamily="34" charset="0"/>
              </a:rPr>
              <a:t> of Knowledge</a:t>
            </a:r>
            <a:r>
              <a:rPr lang="en-US" sz="1900" dirty="0">
                <a:latin typeface="Calibri" panose="020F0502020204030204" pitchFamily="34" charset="0"/>
                <a:cs typeface="Calibri" panose="020F0502020204030204" pitchFamily="34" charset="0"/>
              </a:rPr>
              <a:t>: Leveraging outsourcing to international partners for knowledge sharing.</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Software</a:t>
            </a:r>
            <a:r>
              <a:rPr lang="en-US" sz="1900" dirty="0">
                <a:latin typeface="Calibri" panose="020F0502020204030204" pitchFamily="34" charset="0"/>
                <a:cs typeface="Calibri" panose="020F0502020204030204" pitchFamily="34" charset="0"/>
              </a:rPr>
              <a:t>: Utilizing specialized IT governance software to manage and monitor their IT resources effectively.</a:t>
            </a:r>
          </a:p>
        </p:txBody>
      </p:sp>
    </p:spTree>
    <p:extLst>
      <p:ext uri="{BB962C8B-B14F-4D97-AF65-F5344CB8AC3E}">
        <p14:creationId xmlns:p14="http://schemas.microsoft.com/office/powerpoint/2010/main" val="8859986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3"/>
        <p:cNvGrpSpPr/>
        <p:nvPr/>
      </p:nvGrpSpPr>
      <p:grpSpPr>
        <a:xfrm>
          <a:off x="0" y="0"/>
          <a:ext cx="0" cy="0"/>
          <a:chOff x="0" y="0"/>
          <a:chExt cx="0" cy="0"/>
        </a:xfrm>
      </p:grpSpPr>
      <p:sp>
        <p:nvSpPr>
          <p:cNvPr id="234" name="Google Shape;234;p35"/>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35" name="Google Shape;235;p35"/>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236" name="Google Shape;236;p35"/>
          <p:cNvPicPr preferRelativeResize="0"/>
          <p:nvPr/>
        </p:nvPicPr>
        <p:blipFill>
          <a:blip r:embed="rId3">
            <a:alphaModFix/>
          </a:blip>
          <a:stretch>
            <a:fillRect/>
          </a:stretch>
        </p:blipFill>
        <p:spPr>
          <a:xfrm>
            <a:off x="2798956" y="-2"/>
            <a:ext cx="6345040" cy="3869475"/>
          </a:xfrm>
          <a:prstGeom prst="rect">
            <a:avLst/>
          </a:prstGeom>
          <a:noFill/>
          <a:ln>
            <a:noFill/>
          </a:ln>
        </p:spPr>
      </p:pic>
      <p:sp>
        <p:nvSpPr>
          <p:cNvPr id="237" name="Google Shape;237;p35"/>
          <p:cNvSpPr txBox="1"/>
          <p:nvPr/>
        </p:nvSpPr>
        <p:spPr>
          <a:xfrm>
            <a:off x="33453" y="-15766"/>
            <a:ext cx="4595223"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IT Governance Model</a:t>
            </a:r>
            <a:endParaRPr sz="700" dirty="0"/>
          </a:p>
        </p:txBody>
      </p:sp>
      <p:sp>
        <p:nvSpPr>
          <p:cNvPr id="3" name="TextBox 2">
            <a:extLst>
              <a:ext uri="{FF2B5EF4-FFF2-40B4-BE49-F238E27FC236}">
                <a16:creationId xmlns:a16="http://schemas.microsoft.com/office/drawing/2014/main" id="{5CFA2F24-4332-452D-D871-6EB92A5FA28B}"/>
              </a:ext>
            </a:extLst>
          </p:cNvPr>
          <p:cNvSpPr txBox="1"/>
          <p:nvPr/>
        </p:nvSpPr>
        <p:spPr>
          <a:xfrm>
            <a:off x="0" y="523646"/>
            <a:ext cx="3391352" cy="4619854"/>
          </a:xfrm>
          <a:prstGeom prst="rect">
            <a:avLst/>
          </a:prstGeom>
          <a:solidFill>
            <a:schemeClr val="bg1"/>
          </a:solidFill>
          <a:ln>
            <a:solidFill>
              <a:schemeClr val="accent1"/>
            </a:solidFill>
          </a:ln>
        </p:spPr>
        <p:txBody>
          <a:bodyPr wrap="square">
            <a:spAutoFit/>
          </a:bodyPr>
          <a:lstStyle/>
          <a:p>
            <a:pPr>
              <a:lnSpc>
                <a:spcPct val="150000"/>
              </a:lnSpc>
            </a:pPr>
            <a:r>
              <a:rPr lang="en-US" sz="1800" dirty="0">
                <a:latin typeface="Calibri" panose="020F0502020204030204" pitchFamily="34" charset="0"/>
                <a:cs typeface="Calibri" panose="020F0502020204030204" pitchFamily="34" charset="0"/>
              </a:rPr>
              <a:t>We show the IT Governance Model, which focuses on three core components: Structures, Processes, and Relational Mechanisms, influenced by external factors like organizational, competitive, and technological elements. These components interact to ensure effective IT governance within an organization.</a:t>
            </a:r>
            <a:endParaRPr lang="en-AU" sz="1800" dirty="0">
              <a:latin typeface="Calibri" panose="020F0502020204030204" pitchFamily="34" charset="0"/>
              <a:cs typeface="Calibri" panose="020F050202020403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3"/>
        <p:cNvGrpSpPr/>
        <p:nvPr/>
      </p:nvGrpSpPr>
      <p:grpSpPr>
        <a:xfrm>
          <a:off x="0" y="0"/>
          <a:ext cx="0" cy="0"/>
          <a:chOff x="0" y="0"/>
          <a:chExt cx="0" cy="0"/>
        </a:xfrm>
      </p:grpSpPr>
      <p:sp>
        <p:nvSpPr>
          <p:cNvPr id="234" name="Google Shape;234;p35"/>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35" name="Google Shape;235;p35"/>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236" name="Google Shape;236;p35"/>
          <p:cNvPicPr preferRelativeResize="0"/>
          <p:nvPr/>
        </p:nvPicPr>
        <p:blipFill>
          <a:blip r:embed="rId3">
            <a:alphaModFix/>
          </a:blip>
          <a:stretch>
            <a:fillRect/>
          </a:stretch>
        </p:blipFill>
        <p:spPr>
          <a:xfrm>
            <a:off x="2798956" y="-2"/>
            <a:ext cx="6345040" cy="3869475"/>
          </a:xfrm>
          <a:prstGeom prst="rect">
            <a:avLst/>
          </a:prstGeom>
          <a:noFill/>
          <a:ln>
            <a:noFill/>
          </a:ln>
        </p:spPr>
      </p:pic>
      <p:sp>
        <p:nvSpPr>
          <p:cNvPr id="237" name="Google Shape;237;p35"/>
          <p:cNvSpPr txBox="1"/>
          <p:nvPr/>
        </p:nvSpPr>
        <p:spPr>
          <a:xfrm>
            <a:off x="33453" y="-15766"/>
            <a:ext cx="4595223"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IT Governance Model</a:t>
            </a:r>
            <a:endParaRPr sz="700" dirty="0"/>
          </a:p>
        </p:txBody>
      </p:sp>
      <p:sp>
        <p:nvSpPr>
          <p:cNvPr id="3" name="TextBox 2">
            <a:extLst>
              <a:ext uri="{FF2B5EF4-FFF2-40B4-BE49-F238E27FC236}">
                <a16:creationId xmlns:a16="http://schemas.microsoft.com/office/drawing/2014/main" id="{5CFA2F24-4332-452D-D871-6EB92A5FA28B}"/>
              </a:ext>
            </a:extLst>
          </p:cNvPr>
          <p:cNvSpPr txBox="1"/>
          <p:nvPr/>
        </p:nvSpPr>
        <p:spPr>
          <a:xfrm>
            <a:off x="0" y="607665"/>
            <a:ext cx="3391352" cy="4524315"/>
          </a:xfrm>
          <a:prstGeom prst="rect">
            <a:avLst/>
          </a:prstGeom>
          <a:solidFill>
            <a:schemeClr val="bg1"/>
          </a:solidFill>
          <a:ln>
            <a:solidFill>
              <a:schemeClr val="accent1"/>
            </a:solidFill>
          </a:ln>
        </p:spPr>
        <p:txBody>
          <a:bodyPr wrap="square">
            <a:spAutoFit/>
          </a:bodyPr>
          <a:lstStyle/>
          <a:p>
            <a:r>
              <a:rPr lang="en-US" sz="1800" dirty="0">
                <a:latin typeface="Calibri" panose="020F0502020204030204" pitchFamily="34" charset="0"/>
                <a:cs typeface="Calibri" panose="020F0502020204030204" pitchFamily="34" charset="0"/>
              </a:rPr>
              <a:t>Consider a company in Canberra, Australia, named "Innovate Tech Pty Ltd." They implement this IT Governance Model by:</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Structures</a:t>
            </a:r>
            <a:r>
              <a:rPr lang="en-US" sz="1800" dirty="0">
                <a:latin typeface="Calibri" panose="020F0502020204030204" pitchFamily="34" charset="0"/>
                <a:cs typeface="Calibri" panose="020F0502020204030204" pitchFamily="34" charset="0"/>
              </a:rPr>
              <a:t>: Establishing clear levels of accountability and rights for IT management.</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Processes</a:t>
            </a:r>
            <a:r>
              <a:rPr lang="en-US" sz="1800" dirty="0">
                <a:latin typeface="Calibri" panose="020F0502020204030204" pitchFamily="34" charset="0"/>
                <a:cs typeface="Calibri" panose="020F0502020204030204" pitchFamily="34" charset="0"/>
              </a:rPr>
              <a:t>: Implementing strategic alignment and performance management practices to guide IT operations.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Relational Mechanisms</a:t>
            </a:r>
            <a:r>
              <a:rPr lang="en-US" sz="1800" dirty="0">
                <a:latin typeface="Calibri" panose="020F0502020204030204" pitchFamily="34" charset="0"/>
                <a:cs typeface="Calibri" panose="020F0502020204030204" pitchFamily="34" charset="0"/>
              </a:rPr>
              <a:t>: Utilizing networks and hierarchies to facilitate relationship management and transformation management.</a:t>
            </a:r>
          </a:p>
        </p:txBody>
      </p:sp>
    </p:spTree>
    <p:extLst>
      <p:ext uri="{BB962C8B-B14F-4D97-AF65-F5344CB8AC3E}">
        <p14:creationId xmlns:p14="http://schemas.microsoft.com/office/powerpoint/2010/main" val="4863474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1"/>
        <p:cNvGrpSpPr/>
        <p:nvPr/>
      </p:nvGrpSpPr>
      <p:grpSpPr>
        <a:xfrm>
          <a:off x="0" y="0"/>
          <a:ext cx="0" cy="0"/>
          <a:chOff x="0" y="0"/>
          <a:chExt cx="0" cy="0"/>
        </a:xfrm>
      </p:grpSpPr>
      <p:sp>
        <p:nvSpPr>
          <p:cNvPr id="242" name="Google Shape;242;p36"/>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Focus of IT Governance</a:t>
            </a:r>
            <a:endParaRPr sz="700"/>
          </a:p>
        </p:txBody>
      </p:sp>
      <p:sp>
        <p:nvSpPr>
          <p:cNvPr id="243" name="Google Shape;243;p36"/>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44" name="Google Shape;244;p36"/>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45" name="Google Shape;245;p36"/>
          <p:cNvSpPr txBox="1"/>
          <p:nvPr/>
        </p:nvSpPr>
        <p:spPr>
          <a:xfrm>
            <a:off x="349650" y="968975"/>
            <a:ext cx="5145300" cy="2616600"/>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Char char="●"/>
            </a:pPr>
            <a:r>
              <a:rPr lang="en-GB" sz="2000">
                <a:solidFill>
                  <a:schemeClr val="dk1"/>
                </a:solidFill>
              </a:rPr>
              <a:t>IT Governance focus area is divided into </a:t>
            </a:r>
            <a:r>
              <a:rPr lang="en-GB" sz="2000" b="1">
                <a:solidFill>
                  <a:schemeClr val="dk1"/>
                </a:solidFill>
              </a:rPr>
              <a:t>five subareas</a:t>
            </a:r>
            <a:r>
              <a:rPr lang="en-GB" sz="2000">
                <a:solidFill>
                  <a:schemeClr val="dk1"/>
                </a:solidFill>
              </a:rPr>
              <a:t>: </a:t>
            </a:r>
            <a:endParaRPr sz="200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2000">
                <a:solidFill>
                  <a:schemeClr val="dk1"/>
                </a:solidFill>
              </a:rPr>
              <a:t>Strategic Alignment</a:t>
            </a:r>
            <a:endParaRPr sz="200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2000">
                <a:solidFill>
                  <a:schemeClr val="dk1"/>
                </a:solidFill>
              </a:rPr>
              <a:t>Value Delivery</a:t>
            </a:r>
            <a:endParaRPr sz="200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2000">
                <a:solidFill>
                  <a:schemeClr val="dk1"/>
                </a:solidFill>
              </a:rPr>
              <a:t>Resource Management</a:t>
            </a:r>
            <a:endParaRPr sz="200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2000">
                <a:solidFill>
                  <a:schemeClr val="dk1"/>
                </a:solidFill>
              </a:rPr>
              <a:t>Risk Management</a:t>
            </a:r>
            <a:endParaRPr sz="200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2000">
                <a:solidFill>
                  <a:schemeClr val="dk1"/>
                </a:solidFill>
              </a:rPr>
              <a:t>Performance Management</a:t>
            </a:r>
            <a:endParaRPr sz="2000">
              <a:solidFill>
                <a:schemeClr val="dk1"/>
              </a:solidFill>
            </a:endParaRPr>
          </a:p>
        </p:txBody>
      </p:sp>
      <p:sp>
        <p:nvSpPr>
          <p:cNvPr id="3" name="TextBox 2">
            <a:extLst>
              <a:ext uri="{FF2B5EF4-FFF2-40B4-BE49-F238E27FC236}">
                <a16:creationId xmlns:a16="http://schemas.microsoft.com/office/drawing/2014/main" id="{D923CAD2-2EBB-019B-38D0-1FE81C5F5A45}"/>
              </a:ext>
            </a:extLst>
          </p:cNvPr>
          <p:cNvSpPr txBox="1"/>
          <p:nvPr/>
        </p:nvSpPr>
        <p:spPr>
          <a:xfrm>
            <a:off x="5086350" y="971312"/>
            <a:ext cx="4057650" cy="3788858"/>
          </a:xfrm>
          <a:prstGeom prst="rect">
            <a:avLst/>
          </a:prstGeom>
          <a:noFill/>
          <a:ln>
            <a:solidFill>
              <a:schemeClr val="accent1"/>
            </a:solidFill>
          </a:ln>
        </p:spPr>
        <p:txBody>
          <a:bodyPr wrap="square">
            <a:spAutoFit/>
          </a:bodyPr>
          <a:lstStyle/>
          <a:p>
            <a:pPr>
              <a:lnSpc>
                <a:spcPct val="150000"/>
              </a:lnSpc>
            </a:pPr>
            <a:r>
              <a:rPr lang="en-US" sz="1800" dirty="0">
                <a:latin typeface="Calibri" panose="020F0502020204030204" pitchFamily="34" charset="0"/>
                <a:cs typeface="Calibri" panose="020F0502020204030204" pitchFamily="34" charset="0"/>
              </a:rPr>
              <a:t>We outline the five key subareas that IT Governance focuses on: Strategic Alignment, Value Delivery, Resource Management, Risk Management, and Performance Management. These areas ensure that IT investments align with business goals, deliver value, manage resources effectively, mitigate risks, and monitor performance.</a:t>
            </a:r>
            <a:endParaRPr lang="en-AU" sz="1800" dirty="0">
              <a:latin typeface="Calibri" panose="020F0502020204030204" pitchFamily="34" charset="0"/>
              <a:cs typeface="Calibri" panose="020F0502020204030204"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1"/>
        <p:cNvGrpSpPr/>
        <p:nvPr/>
      </p:nvGrpSpPr>
      <p:grpSpPr>
        <a:xfrm>
          <a:off x="0" y="0"/>
          <a:ext cx="0" cy="0"/>
          <a:chOff x="0" y="0"/>
          <a:chExt cx="0" cy="0"/>
        </a:xfrm>
      </p:grpSpPr>
      <p:sp>
        <p:nvSpPr>
          <p:cNvPr id="242" name="Google Shape;242;p36"/>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Focus of IT Governance</a:t>
            </a:r>
            <a:endParaRPr sz="700"/>
          </a:p>
        </p:txBody>
      </p:sp>
      <p:sp>
        <p:nvSpPr>
          <p:cNvPr id="243" name="Google Shape;243;p36"/>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44" name="Google Shape;244;p36"/>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45" name="Google Shape;245;p36"/>
          <p:cNvSpPr txBox="1"/>
          <p:nvPr/>
        </p:nvSpPr>
        <p:spPr>
          <a:xfrm>
            <a:off x="349650" y="968975"/>
            <a:ext cx="5145300" cy="2616600"/>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Char char="●"/>
            </a:pPr>
            <a:r>
              <a:rPr lang="en-GB" sz="2000">
                <a:solidFill>
                  <a:schemeClr val="dk1"/>
                </a:solidFill>
              </a:rPr>
              <a:t>IT Governance focus area is divided into </a:t>
            </a:r>
            <a:r>
              <a:rPr lang="en-GB" sz="2000" b="1">
                <a:solidFill>
                  <a:schemeClr val="dk1"/>
                </a:solidFill>
              </a:rPr>
              <a:t>five subareas</a:t>
            </a:r>
            <a:r>
              <a:rPr lang="en-GB" sz="2000">
                <a:solidFill>
                  <a:schemeClr val="dk1"/>
                </a:solidFill>
              </a:rPr>
              <a:t>: </a:t>
            </a:r>
            <a:endParaRPr sz="200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2000">
                <a:solidFill>
                  <a:schemeClr val="dk1"/>
                </a:solidFill>
              </a:rPr>
              <a:t>Strategic Alignment</a:t>
            </a:r>
            <a:endParaRPr sz="200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2000">
                <a:solidFill>
                  <a:schemeClr val="dk1"/>
                </a:solidFill>
              </a:rPr>
              <a:t>Value Delivery</a:t>
            </a:r>
            <a:endParaRPr sz="200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2000">
                <a:solidFill>
                  <a:schemeClr val="dk1"/>
                </a:solidFill>
              </a:rPr>
              <a:t>Resource Management</a:t>
            </a:r>
            <a:endParaRPr sz="200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2000">
                <a:solidFill>
                  <a:schemeClr val="dk1"/>
                </a:solidFill>
              </a:rPr>
              <a:t>Risk Management</a:t>
            </a:r>
            <a:endParaRPr sz="200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2000">
                <a:solidFill>
                  <a:schemeClr val="dk1"/>
                </a:solidFill>
              </a:rPr>
              <a:t>Performance Management</a:t>
            </a:r>
            <a:endParaRPr sz="2000">
              <a:solidFill>
                <a:schemeClr val="dk1"/>
              </a:solidFill>
            </a:endParaRPr>
          </a:p>
        </p:txBody>
      </p:sp>
      <p:sp>
        <p:nvSpPr>
          <p:cNvPr id="3" name="TextBox 2">
            <a:extLst>
              <a:ext uri="{FF2B5EF4-FFF2-40B4-BE49-F238E27FC236}">
                <a16:creationId xmlns:a16="http://schemas.microsoft.com/office/drawing/2014/main" id="{D923CAD2-2EBB-019B-38D0-1FE81C5F5A45}"/>
              </a:ext>
            </a:extLst>
          </p:cNvPr>
          <p:cNvSpPr txBox="1"/>
          <p:nvPr/>
        </p:nvSpPr>
        <p:spPr>
          <a:xfrm>
            <a:off x="5086350" y="770512"/>
            <a:ext cx="4057650" cy="3970318"/>
          </a:xfrm>
          <a:prstGeom prst="rect">
            <a:avLst/>
          </a:prstGeom>
          <a:noFill/>
          <a:ln>
            <a:solidFill>
              <a:schemeClr val="accent1"/>
            </a:solidFill>
          </a:ln>
        </p:spPr>
        <p:txBody>
          <a:bodyPr wrap="square">
            <a:spAutoFit/>
          </a:bodyPr>
          <a:lstStyle/>
          <a:p>
            <a:r>
              <a:rPr lang="en-US" sz="1800" dirty="0">
                <a:latin typeface="Calibri" panose="020F0502020204030204" pitchFamily="34" charset="0"/>
                <a:cs typeface="Calibri" panose="020F0502020204030204" pitchFamily="34" charset="0"/>
              </a:rPr>
              <a:t>Consider a company in Brisbane, Australia, called "</a:t>
            </a:r>
            <a:r>
              <a:rPr lang="en-US" sz="1800" dirty="0" err="1">
                <a:latin typeface="Calibri" panose="020F0502020204030204" pitchFamily="34" charset="0"/>
                <a:cs typeface="Calibri" panose="020F0502020204030204" pitchFamily="34" charset="0"/>
              </a:rPr>
              <a:t>FutureTech</a:t>
            </a:r>
            <a:r>
              <a:rPr lang="en-US" sz="1800" dirty="0">
                <a:latin typeface="Calibri" panose="020F0502020204030204" pitchFamily="34" charset="0"/>
                <a:cs typeface="Calibri" panose="020F0502020204030204" pitchFamily="34" charset="0"/>
              </a:rPr>
              <a:t> Solutions." They focus on:</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Strategic Alignment</a:t>
            </a:r>
            <a:r>
              <a:rPr lang="en-US" sz="1800" dirty="0">
                <a:latin typeface="Calibri" panose="020F0502020204030204" pitchFamily="34" charset="0"/>
                <a:cs typeface="Calibri" panose="020F0502020204030204" pitchFamily="34" charset="0"/>
              </a:rPr>
              <a:t>: Ensuring IT strategies align with business objectives.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Value Delivery</a:t>
            </a:r>
            <a:r>
              <a:rPr lang="en-US" sz="1800" dirty="0">
                <a:latin typeface="Calibri" panose="020F0502020204030204" pitchFamily="34" charset="0"/>
                <a:cs typeface="Calibri" panose="020F0502020204030204" pitchFamily="34" charset="0"/>
              </a:rPr>
              <a:t>: Maximizing the value from IT investments.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Resource Management</a:t>
            </a:r>
            <a:r>
              <a:rPr lang="en-US" sz="1800" dirty="0">
                <a:latin typeface="Calibri" panose="020F0502020204030204" pitchFamily="34" charset="0"/>
                <a:cs typeface="Calibri" panose="020F0502020204030204" pitchFamily="34" charset="0"/>
              </a:rPr>
              <a:t>: Efficiently managing IT resources and capabilities.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Risk Management</a:t>
            </a:r>
            <a:r>
              <a:rPr lang="en-US" sz="1800" dirty="0">
                <a:latin typeface="Calibri" panose="020F0502020204030204" pitchFamily="34" charset="0"/>
                <a:cs typeface="Calibri" panose="020F0502020204030204" pitchFamily="34" charset="0"/>
              </a:rPr>
              <a:t>: Identifying and mitigating IT-related risks.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Performance Management</a:t>
            </a:r>
            <a:r>
              <a:rPr lang="en-US" sz="1800" dirty="0">
                <a:latin typeface="Calibri" panose="020F0502020204030204" pitchFamily="34" charset="0"/>
                <a:cs typeface="Calibri" panose="020F0502020204030204" pitchFamily="34" charset="0"/>
              </a:rPr>
              <a:t>: Monitoring and evaluating IT performance to achieve desired outcomes.</a:t>
            </a:r>
          </a:p>
        </p:txBody>
      </p:sp>
    </p:spTree>
    <p:extLst>
      <p:ext uri="{BB962C8B-B14F-4D97-AF65-F5344CB8AC3E}">
        <p14:creationId xmlns:p14="http://schemas.microsoft.com/office/powerpoint/2010/main" val="12168539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249"/>
        <p:cNvGrpSpPr/>
        <p:nvPr/>
      </p:nvGrpSpPr>
      <p:grpSpPr>
        <a:xfrm>
          <a:off x="0" y="0"/>
          <a:ext cx="0" cy="0"/>
          <a:chOff x="0" y="0"/>
          <a:chExt cx="0" cy="0"/>
        </a:xfrm>
      </p:grpSpPr>
      <p:grpSp>
        <p:nvGrpSpPr>
          <p:cNvPr id="250" name="Google Shape;250;p37"/>
          <p:cNvGrpSpPr/>
          <p:nvPr/>
        </p:nvGrpSpPr>
        <p:grpSpPr>
          <a:xfrm>
            <a:off x="2641657" y="-1464041"/>
            <a:ext cx="12747509" cy="5765149"/>
            <a:chOff x="0" y="-38100"/>
            <a:chExt cx="546592" cy="247200"/>
          </a:xfrm>
        </p:grpSpPr>
        <p:sp>
          <p:nvSpPr>
            <p:cNvPr id="251" name="Google Shape;251;p37"/>
            <p:cNvSpPr/>
            <p:nvPr/>
          </p:nvSpPr>
          <p:spPr>
            <a:xfrm>
              <a:off x="0" y="0"/>
              <a:ext cx="546592" cy="209084"/>
            </a:xfrm>
            <a:custGeom>
              <a:avLst/>
              <a:gdLst/>
              <a:ahLst/>
              <a:cxnLst/>
              <a:rect l="l" t="t" r="r" b="b"/>
              <a:pathLst>
                <a:path w="546592" h="209084" extrusionOk="0">
                  <a:moveTo>
                    <a:pt x="343392" y="0"/>
                  </a:moveTo>
                  <a:lnTo>
                    <a:pt x="0" y="0"/>
                  </a:lnTo>
                  <a:lnTo>
                    <a:pt x="203200" y="209084"/>
                  </a:lnTo>
                  <a:lnTo>
                    <a:pt x="546592" y="209084"/>
                  </a:lnTo>
                  <a:lnTo>
                    <a:pt x="343392" y="0"/>
                  </a:lnTo>
                  <a:close/>
                </a:path>
              </a:pathLst>
            </a:custGeom>
            <a:solidFill>
              <a:srgbClr val="F1C232"/>
            </a:solidFill>
            <a:ln>
              <a:noFill/>
            </a:ln>
          </p:spPr>
          <p:txBody>
            <a:bodyPr/>
            <a:lstStyle/>
            <a:p>
              <a:endParaRPr lang="en-AU"/>
            </a:p>
          </p:txBody>
        </p:sp>
        <p:sp>
          <p:nvSpPr>
            <p:cNvPr id="252" name="Google Shape;252;p37"/>
            <p:cNvSpPr txBox="1"/>
            <p:nvPr/>
          </p:nvSpPr>
          <p:spPr>
            <a:xfrm>
              <a:off x="101600" y="-38100"/>
              <a:ext cx="343500" cy="247200"/>
            </a:xfrm>
            <a:prstGeom prst="rect">
              <a:avLst/>
            </a:prstGeom>
            <a:solidFill>
              <a:srgbClr val="F1C232"/>
            </a:solid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53" name="Google Shape;253;p37"/>
          <p:cNvGrpSpPr/>
          <p:nvPr/>
        </p:nvGrpSpPr>
        <p:grpSpPr>
          <a:xfrm>
            <a:off x="1067335" y="-1776756"/>
            <a:ext cx="4511772" cy="2744365"/>
            <a:chOff x="0" y="-38100"/>
            <a:chExt cx="406400" cy="247200"/>
          </a:xfrm>
        </p:grpSpPr>
        <p:sp>
          <p:nvSpPr>
            <p:cNvPr id="254" name="Google Shape;254;p37"/>
            <p:cNvSpPr/>
            <p:nvPr/>
          </p:nvSpPr>
          <p:spPr>
            <a:xfrm>
              <a:off x="0" y="0"/>
              <a:ext cx="406400" cy="209084"/>
            </a:xfrm>
            <a:custGeom>
              <a:avLst/>
              <a:gdLst/>
              <a:ahLst/>
              <a:cxnLst/>
              <a:rect l="l" t="t" r="r" b="b"/>
              <a:pathLst>
                <a:path w="406400" h="209084" extrusionOk="0">
                  <a:moveTo>
                    <a:pt x="203200" y="0"/>
                  </a:moveTo>
                  <a:lnTo>
                    <a:pt x="0" y="0"/>
                  </a:lnTo>
                  <a:lnTo>
                    <a:pt x="203200" y="209084"/>
                  </a:lnTo>
                  <a:lnTo>
                    <a:pt x="406400" y="209084"/>
                  </a:lnTo>
                  <a:lnTo>
                    <a:pt x="203200" y="0"/>
                  </a:lnTo>
                  <a:close/>
                </a:path>
              </a:pathLst>
            </a:custGeom>
            <a:solidFill>
              <a:srgbClr val="000061"/>
            </a:solidFill>
            <a:ln>
              <a:noFill/>
            </a:ln>
          </p:spPr>
          <p:txBody>
            <a:bodyPr/>
            <a:lstStyle/>
            <a:p>
              <a:endParaRPr lang="en-AU"/>
            </a:p>
          </p:txBody>
        </p:sp>
        <p:sp>
          <p:nvSpPr>
            <p:cNvPr id="255" name="Google Shape;255;p37"/>
            <p:cNvSpPr txBox="1"/>
            <p:nvPr/>
          </p:nvSpPr>
          <p:spPr>
            <a:xfrm>
              <a:off x="101600" y="-38100"/>
              <a:ext cx="203100" cy="247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56" name="Google Shape;256;p37"/>
          <p:cNvSpPr/>
          <p:nvPr/>
        </p:nvSpPr>
        <p:spPr>
          <a:xfrm>
            <a:off x="2889124" y="0"/>
            <a:ext cx="7250733" cy="3995395"/>
          </a:xfrm>
          <a:custGeom>
            <a:avLst/>
            <a:gdLst/>
            <a:ahLst/>
            <a:cxnLst/>
            <a:rect l="l" t="t" r="r" b="b"/>
            <a:pathLst>
              <a:path w="28158185" h="15516098" extrusionOk="0">
                <a:moveTo>
                  <a:pt x="0" y="0"/>
                </a:moveTo>
                <a:lnTo>
                  <a:pt x="15024354" y="15516098"/>
                </a:lnTo>
                <a:lnTo>
                  <a:pt x="28158185" y="15516098"/>
                </a:lnTo>
                <a:lnTo>
                  <a:pt x="28158185" y="0"/>
                </a:lnTo>
                <a:close/>
              </a:path>
            </a:pathLst>
          </a:custGeom>
          <a:blipFill rotWithShape="1">
            <a:blip r:embed="rId3">
              <a:alphaModFix/>
            </a:blip>
            <a:stretch>
              <a:fillRect l="-25128" r="-9269"/>
            </a:stretch>
          </a:blipFill>
          <a:ln>
            <a:noFill/>
          </a:ln>
        </p:spPr>
        <p:txBody>
          <a:bodyPr/>
          <a:lstStyle/>
          <a:p>
            <a:endParaRPr lang="en-AU"/>
          </a:p>
        </p:txBody>
      </p:sp>
      <p:sp>
        <p:nvSpPr>
          <p:cNvPr id="257" name="Google Shape;257;p37"/>
          <p:cNvSpPr txBox="1"/>
          <p:nvPr/>
        </p:nvSpPr>
        <p:spPr>
          <a:xfrm>
            <a:off x="385975" y="1957300"/>
            <a:ext cx="4370700" cy="788100"/>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GB" sz="3200" b="1">
                <a:solidFill>
                  <a:srgbClr val="0151AF"/>
                </a:solidFill>
                <a:latin typeface="Ubuntu"/>
                <a:ea typeface="Ubuntu"/>
                <a:cs typeface="Ubuntu"/>
                <a:sym typeface="Ubuntu"/>
              </a:rPr>
              <a:t>IT Governance Frameworks</a:t>
            </a:r>
            <a:endParaRPr sz="1000"/>
          </a:p>
        </p:txBody>
      </p:sp>
      <p:grpSp>
        <p:nvGrpSpPr>
          <p:cNvPr id="258" name="Google Shape;258;p37"/>
          <p:cNvGrpSpPr/>
          <p:nvPr/>
        </p:nvGrpSpPr>
        <p:grpSpPr>
          <a:xfrm>
            <a:off x="-789983" y="501111"/>
            <a:ext cx="3870527" cy="614861"/>
            <a:chOff x="0" y="-38100"/>
            <a:chExt cx="1556116" cy="247200"/>
          </a:xfrm>
        </p:grpSpPr>
        <p:sp>
          <p:nvSpPr>
            <p:cNvPr id="259" name="Google Shape;259;p37"/>
            <p:cNvSpPr/>
            <p:nvPr/>
          </p:nvSpPr>
          <p:spPr>
            <a:xfrm>
              <a:off x="0" y="0"/>
              <a:ext cx="1556116" cy="209084"/>
            </a:xfrm>
            <a:custGeom>
              <a:avLst/>
              <a:gdLst/>
              <a:ahLst/>
              <a:cxnLst/>
              <a:rect l="l" t="t" r="r" b="b"/>
              <a:pathLst>
                <a:path w="1556116" h="209084" extrusionOk="0">
                  <a:moveTo>
                    <a:pt x="1352916" y="0"/>
                  </a:moveTo>
                  <a:lnTo>
                    <a:pt x="0" y="0"/>
                  </a:lnTo>
                  <a:lnTo>
                    <a:pt x="203200" y="209084"/>
                  </a:lnTo>
                  <a:lnTo>
                    <a:pt x="1556116" y="209084"/>
                  </a:lnTo>
                  <a:lnTo>
                    <a:pt x="1352916" y="0"/>
                  </a:lnTo>
                  <a:close/>
                </a:path>
              </a:pathLst>
            </a:custGeom>
            <a:solidFill>
              <a:srgbClr val="0151AF"/>
            </a:solidFill>
            <a:ln>
              <a:noFill/>
            </a:ln>
          </p:spPr>
          <p:txBody>
            <a:bodyPr/>
            <a:lstStyle/>
            <a:p>
              <a:endParaRPr lang="en-AU"/>
            </a:p>
          </p:txBody>
        </p:sp>
        <p:sp>
          <p:nvSpPr>
            <p:cNvPr id="260" name="Google Shape;260;p37"/>
            <p:cNvSpPr txBox="1"/>
            <p:nvPr/>
          </p:nvSpPr>
          <p:spPr>
            <a:xfrm>
              <a:off x="101600" y="-38100"/>
              <a:ext cx="1353000" cy="247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61" name="Google Shape;261;p37"/>
          <p:cNvSpPr/>
          <p:nvPr/>
        </p:nvSpPr>
        <p:spPr>
          <a:xfrm>
            <a:off x="0" y="4476600"/>
            <a:ext cx="9144000" cy="6669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62" name="Google Shape;262;p37"/>
          <p:cNvSpPr txBox="1"/>
          <p:nvPr/>
        </p:nvSpPr>
        <p:spPr>
          <a:xfrm>
            <a:off x="346975" y="2837100"/>
            <a:ext cx="4409700" cy="681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500" b="1">
                <a:solidFill>
                  <a:schemeClr val="dk1"/>
                </a:solidFill>
              </a:rPr>
              <a:t>Goal: </a:t>
            </a:r>
            <a:r>
              <a:rPr lang="en-GB" sz="1500">
                <a:solidFill>
                  <a:schemeClr val="dk1"/>
                </a:solidFill>
              </a:rPr>
              <a:t>Understanding various frameworks related to IT Governance and Security.</a:t>
            </a:r>
            <a:endParaRPr sz="150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8"/>
          <p:cNvSpPr txBox="1"/>
          <p:nvPr/>
        </p:nvSpPr>
        <p:spPr>
          <a:xfrm>
            <a:off x="199866" y="-15766"/>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Open-Ended Question</a:t>
            </a:r>
            <a:endParaRPr sz="700" dirty="0"/>
          </a:p>
        </p:txBody>
      </p:sp>
      <p:sp>
        <p:nvSpPr>
          <p:cNvPr id="175" name="Google Shape;175;p2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6" name="Google Shape;176;p2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7" name="Google Shape;177;p28"/>
          <p:cNvSpPr txBox="1"/>
          <p:nvPr/>
        </p:nvSpPr>
        <p:spPr>
          <a:xfrm>
            <a:off x="0" y="575165"/>
            <a:ext cx="9136118" cy="1175676"/>
          </a:xfrm>
          <a:prstGeom prst="rect">
            <a:avLst/>
          </a:prstGeom>
          <a:noFill/>
          <a:ln>
            <a:noFill/>
          </a:ln>
        </p:spPr>
        <p:txBody>
          <a:bodyPr spcFirstLastPara="1" wrap="square" lIns="91425" tIns="91425" rIns="91425" bIns="91425" anchor="t" anchorCtr="0">
            <a:spAutoFit/>
          </a:bodyPr>
          <a:lstStyle/>
          <a:p>
            <a:pPr marL="107950" lvl="0" algn="l" rtl="0">
              <a:lnSpc>
                <a:spcPct val="115000"/>
              </a:lnSpc>
              <a:spcBef>
                <a:spcPts val="0"/>
              </a:spcBef>
              <a:spcAft>
                <a:spcPts val="0"/>
              </a:spcAft>
              <a:buClr>
                <a:schemeClr val="dk1"/>
              </a:buClr>
              <a:buSzPts val="1900"/>
            </a:pPr>
            <a:r>
              <a:rPr lang="en-US" sz="2800" b="1" dirty="0">
                <a:solidFill>
                  <a:schemeClr val="dk1"/>
                </a:solidFill>
                <a:latin typeface="Calibri" panose="020F0502020204030204" pitchFamily="34" charset="0"/>
                <a:cs typeface="Calibri" panose="020F0502020204030204" pitchFamily="34" charset="0"/>
              </a:rPr>
              <a:t>What are the main components of the COBIT framework and how do they support IT governance?</a:t>
            </a:r>
            <a:endParaRPr sz="2800" b="1" dirty="0">
              <a:solidFill>
                <a:schemeClr val="dk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ABDFAA83-5AA8-9973-5CDF-75576CEFBC15}"/>
              </a:ext>
            </a:extLst>
          </p:cNvPr>
          <p:cNvSpPr txBox="1"/>
          <p:nvPr/>
        </p:nvSpPr>
        <p:spPr>
          <a:xfrm>
            <a:off x="86709" y="1679198"/>
            <a:ext cx="9057291" cy="3031086"/>
          </a:xfrm>
          <a:prstGeom prst="rect">
            <a:avLst/>
          </a:prstGeom>
          <a:solidFill>
            <a:schemeClr val="bg1"/>
          </a:solidFill>
        </p:spPr>
        <p:txBody>
          <a:bodyPr wrap="square">
            <a:spAutoFit/>
          </a:bodyPr>
          <a:lstStyle/>
          <a:p>
            <a:pPr>
              <a:lnSpc>
                <a:spcPct val="150000"/>
              </a:lnSpc>
            </a:pPr>
            <a:r>
              <a:rPr lang="en-US" sz="2600" dirty="0">
                <a:latin typeface="Calibri" panose="020F0502020204030204" pitchFamily="34" charset="0"/>
                <a:cs typeface="Calibri" panose="020F0502020204030204" pitchFamily="34" charset="0"/>
              </a:rPr>
              <a:t>The COBIT framework consists of components like processes, organizational structures, and information flows. These elements help organizations develop, implement, and improve IT governance practices, ensuring that IT aligns with business goals and manages risks effectively.</a:t>
            </a:r>
            <a:endParaRPr lang="en-AU"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5099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156"/>
        <p:cNvGrpSpPr/>
        <p:nvPr/>
      </p:nvGrpSpPr>
      <p:grpSpPr>
        <a:xfrm>
          <a:off x="0" y="0"/>
          <a:ext cx="0" cy="0"/>
          <a:chOff x="0" y="0"/>
          <a:chExt cx="0" cy="0"/>
        </a:xfrm>
      </p:grpSpPr>
      <p:grpSp>
        <p:nvGrpSpPr>
          <p:cNvPr id="157" name="Google Shape;157;p27"/>
          <p:cNvGrpSpPr/>
          <p:nvPr/>
        </p:nvGrpSpPr>
        <p:grpSpPr>
          <a:xfrm>
            <a:off x="2641657" y="-1464041"/>
            <a:ext cx="12747509" cy="5765149"/>
            <a:chOff x="0" y="-38100"/>
            <a:chExt cx="546592" cy="247200"/>
          </a:xfrm>
        </p:grpSpPr>
        <p:sp>
          <p:nvSpPr>
            <p:cNvPr id="158" name="Google Shape;158;p27"/>
            <p:cNvSpPr/>
            <p:nvPr/>
          </p:nvSpPr>
          <p:spPr>
            <a:xfrm>
              <a:off x="0" y="0"/>
              <a:ext cx="546592" cy="209084"/>
            </a:xfrm>
            <a:custGeom>
              <a:avLst/>
              <a:gdLst/>
              <a:ahLst/>
              <a:cxnLst/>
              <a:rect l="l" t="t" r="r" b="b"/>
              <a:pathLst>
                <a:path w="546592" h="209084" extrusionOk="0">
                  <a:moveTo>
                    <a:pt x="343392" y="0"/>
                  </a:moveTo>
                  <a:lnTo>
                    <a:pt x="0" y="0"/>
                  </a:lnTo>
                  <a:lnTo>
                    <a:pt x="203200" y="209084"/>
                  </a:lnTo>
                  <a:lnTo>
                    <a:pt x="546592" y="209084"/>
                  </a:lnTo>
                  <a:lnTo>
                    <a:pt x="343392" y="0"/>
                  </a:lnTo>
                  <a:close/>
                </a:path>
              </a:pathLst>
            </a:custGeom>
            <a:solidFill>
              <a:srgbClr val="F1C232"/>
            </a:solidFill>
            <a:ln>
              <a:noFill/>
            </a:ln>
          </p:spPr>
          <p:txBody>
            <a:bodyPr/>
            <a:lstStyle/>
            <a:p>
              <a:endParaRPr lang="en-AU"/>
            </a:p>
          </p:txBody>
        </p:sp>
        <p:sp>
          <p:nvSpPr>
            <p:cNvPr id="159" name="Google Shape;159;p27"/>
            <p:cNvSpPr txBox="1"/>
            <p:nvPr/>
          </p:nvSpPr>
          <p:spPr>
            <a:xfrm>
              <a:off x="101600" y="-38100"/>
              <a:ext cx="343500" cy="247200"/>
            </a:xfrm>
            <a:prstGeom prst="rect">
              <a:avLst/>
            </a:prstGeom>
            <a:solidFill>
              <a:srgbClr val="F1C232"/>
            </a:solid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60" name="Google Shape;160;p27"/>
          <p:cNvGrpSpPr/>
          <p:nvPr/>
        </p:nvGrpSpPr>
        <p:grpSpPr>
          <a:xfrm>
            <a:off x="1067335" y="-1776756"/>
            <a:ext cx="4511772" cy="2744365"/>
            <a:chOff x="0" y="-38100"/>
            <a:chExt cx="406400" cy="247200"/>
          </a:xfrm>
        </p:grpSpPr>
        <p:sp>
          <p:nvSpPr>
            <p:cNvPr id="161" name="Google Shape;161;p27"/>
            <p:cNvSpPr/>
            <p:nvPr/>
          </p:nvSpPr>
          <p:spPr>
            <a:xfrm>
              <a:off x="0" y="0"/>
              <a:ext cx="406400" cy="209084"/>
            </a:xfrm>
            <a:custGeom>
              <a:avLst/>
              <a:gdLst/>
              <a:ahLst/>
              <a:cxnLst/>
              <a:rect l="l" t="t" r="r" b="b"/>
              <a:pathLst>
                <a:path w="406400" h="209084" extrusionOk="0">
                  <a:moveTo>
                    <a:pt x="203200" y="0"/>
                  </a:moveTo>
                  <a:lnTo>
                    <a:pt x="0" y="0"/>
                  </a:lnTo>
                  <a:lnTo>
                    <a:pt x="203200" y="209084"/>
                  </a:lnTo>
                  <a:lnTo>
                    <a:pt x="406400" y="209084"/>
                  </a:lnTo>
                  <a:lnTo>
                    <a:pt x="203200" y="0"/>
                  </a:lnTo>
                  <a:close/>
                </a:path>
              </a:pathLst>
            </a:custGeom>
            <a:solidFill>
              <a:srgbClr val="000061"/>
            </a:solidFill>
            <a:ln>
              <a:noFill/>
            </a:ln>
          </p:spPr>
          <p:txBody>
            <a:bodyPr/>
            <a:lstStyle/>
            <a:p>
              <a:endParaRPr lang="en-AU"/>
            </a:p>
          </p:txBody>
        </p:sp>
        <p:sp>
          <p:nvSpPr>
            <p:cNvPr id="162" name="Google Shape;162;p27"/>
            <p:cNvSpPr txBox="1"/>
            <p:nvPr/>
          </p:nvSpPr>
          <p:spPr>
            <a:xfrm>
              <a:off x="101600" y="-38100"/>
              <a:ext cx="203100" cy="247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63" name="Google Shape;163;p27"/>
          <p:cNvSpPr/>
          <p:nvPr/>
        </p:nvSpPr>
        <p:spPr>
          <a:xfrm>
            <a:off x="2889124" y="0"/>
            <a:ext cx="7250733" cy="3995395"/>
          </a:xfrm>
          <a:custGeom>
            <a:avLst/>
            <a:gdLst/>
            <a:ahLst/>
            <a:cxnLst/>
            <a:rect l="l" t="t" r="r" b="b"/>
            <a:pathLst>
              <a:path w="28158185" h="15516098" extrusionOk="0">
                <a:moveTo>
                  <a:pt x="0" y="0"/>
                </a:moveTo>
                <a:lnTo>
                  <a:pt x="15024354" y="15516098"/>
                </a:lnTo>
                <a:lnTo>
                  <a:pt x="28158185" y="15516098"/>
                </a:lnTo>
                <a:lnTo>
                  <a:pt x="28158185" y="0"/>
                </a:lnTo>
                <a:close/>
              </a:path>
            </a:pathLst>
          </a:custGeom>
          <a:blipFill rotWithShape="1">
            <a:blip r:embed="rId3">
              <a:alphaModFix/>
            </a:blip>
            <a:stretch>
              <a:fillRect l="-25128" r="-9269"/>
            </a:stretch>
          </a:blipFill>
          <a:ln>
            <a:noFill/>
          </a:ln>
        </p:spPr>
        <p:txBody>
          <a:bodyPr/>
          <a:lstStyle/>
          <a:p>
            <a:endParaRPr lang="en-AU"/>
          </a:p>
        </p:txBody>
      </p:sp>
      <p:sp>
        <p:nvSpPr>
          <p:cNvPr id="164" name="Google Shape;164;p27"/>
          <p:cNvSpPr txBox="1"/>
          <p:nvPr/>
        </p:nvSpPr>
        <p:spPr>
          <a:xfrm>
            <a:off x="385975" y="1957300"/>
            <a:ext cx="4370700" cy="788100"/>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GB" sz="3200" b="1" dirty="0">
                <a:solidFill>
                  <a:srgbClr val="0151AF"/>
                </a:solidFill>
                <a:latin typeface="Ubuntu"/>
                <a:ea typeface="Ubuntu"/>
                <a:cs typeface="Ubuntu"/>
                <a:sym typeface="Ubuntu"/>
              </a:rPr>
              <a:t>IT Governance and Security</a:t>
            </a:r>
            <a:endParaRPr sz="1000" dirty="0"/>
          </a:p>
        </p:txBody>
      </p:sp>
      <p:grpSp>
        <p:nvGrpSpPr>
          <p:cNvPr id="165" name="Google Shape;165;p27"/>
          <p:cNvGrpSpPr/>
          <p:nvPr/>
        </p:nvGrpSpPr>
        <p:grpSpPr>
          <a:xfrm>
            <a:off x="-789983" y="501111"/>
            <a:ext cx="3870527" cy="614861"/>
            <a:chOff x="0" y="-38100"/>
            <a:chExt cx="1556116" cy="247200"/>
          </a:xfrm>
        </p:grpSpPr>
        <p:sp>
          <p:nvSpPr>
            <p:cNvPr id="166" name="Google Shape;166;p27"/>
            <p:cNvSpPr/>
            <p:nvPr/>
          </p:nvSpPr>
          <p:spPr>
            <a:xfrm>
              <a:off x="0" y="0"/>
              <a:ext cx="1556116" cy="209084"/>
            </a:xfrm>
            <a:custGeom>
              <a:avLst/>
              <a:gdLst/>
              <a:ahLst/>
              <a:cxnLst/>
              <a:rect l="l" t="t" r="r" b="b"/>
              <a:pathLst>
                <a:path w="1556116" h="209084" extrusionOk="0">
                  <a:moveTo>
                    <a:pt x="1352916" y="0"/>
                  </a:moveTo>
                  <a:lnTo>
                    <a:pt x="0" y="0"/>
                  </a:lnTo>
                  <a:lnTo>
                    <a:pt x="203200" y="209084"/>
                  </a:lnTo>
                  <a:lnTo>
                    <a:pt x="1556116" y="209084"/>
                  </a:lnTo>
                  <a:lnTo>
                    <a:pt x="1352916" y="0"/>
                  </a:lnTo>
                  <a:close/>
                </a:path>
              </a:pathLst>
            </a:custGeom>
            <a:solidFill>
              <a:srgbClr val="0151AF"/>
            </a:solidFill>
            <a:ln>
              <a:noFill/>
            </a:ln>
          </p:spPr>
          <p:txBody>
            <a:bodyPr/>
            <a:lstStyle/>
            <a:p>
              <a:endParaRPr lang="en-AU"/>
            </a:p>
          </p:txBody>
        </p:sp>
        <p:sp>
          <p:nvSpPr>
            <p:cNvPr id="167" name="Google Shape;167;p27"/>
            <p:cNvSpPr txBox="1"/>
            <p:nvPr/>
          </p:nvSpPr>
          <p:spPr>
            <a:xfrm>
              <a:off x="101600" y="-38100"/>
              <a:ext cx="1353000" cy="247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68" name="Google Shape;168;p27"/>
          <p:cNvSpPr/>
          <p:nvPr/>
        </p:nvSpPr>
        <p:spPr>
          <a:xfrm>
            <a:off x="0" y="4476600"/>
            <a:ext cx="9144000" cy="6669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69" name="Google Shape;169;p27"/>
          <p:cNvSpPr txBox="1"/>
          <p:nvPr/>
        </p:nvSpPr>
        <p:spPr>
          <a:xfrm>
            <a:off x="346975" y="2837100"/>
            <a:ext cx="4409700" cy="681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500" b="1" dirty="0">
                <a:solidFill>
                  <a:schemeClr val="dk1"/>
                </a:solidFill>
              </a:rPr>
              <a:t>Goal: </a:t>
            </a:r>
            <a:r>
              <a:rPr lang="en-GB" sz="1500" dirty="0">
                <a:solidFill>
                  <a:schemeClr val="dk1"/>
                </a:solidFill>
              </a:rPr>
              <a:t>Understanding the key concepts related to IT Governance and Security.</a:t>
            </a:r>
            <a:endParaRPr sz="1500" dirty="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8"/>
          <p:cNvSpPr txBox="1"/>
          <p:nvPr/>
        </p:nvSpPr>
        <p:spPr>
          <a:xfrm>
            <a:off x="199866" y="-15766"/>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Example</a:t>
            </a:r>
            <a:endParaRPr sz="700" dirty="0"/>
          </a:p>
        </p:txBody>
      </p:sp>
      <p:sp>
        <p:nvSpPr>
          <p:cNvPr id="175" name="Google Shape;175;p2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6" name="Google Shape;176;p2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 name="TextBox 2">
            <a:extLst>
              <a:ext uri="{FF2B5EF4-FFF2-40B4-BE49-F238E27FC236}">
                <a16:creationId xmlns:a16="http://schemas.microsoft.com/office/drawing/2014/main" id="{ABDFAA83-5AA8-9973-5CDF-75576CEFBC15}"/>
              </a:ext>
            </a:extLst>
          </p:cNvPr>
          <p:cNvSpPr txBox="1"/>
          <p:nvPr/>
        </p:nvSpPr>
        <p:spPr>
          <a:xfrm>
            <a:off x="0" y="1009164"/>
            <a:ext cx="9057291" cy="1830758"/>
          </a:xfrm>
          <a:prstGeom prst="rect">
            <a:avLst/>
          </a:prstGeom>
          <a:solidFill>
            <a:schemeClr val="bg1"/>
          </a:solidFill>
        </p:spPr>
        <p:txBody>
          <a:bodyPr wrap="square">
            <a:spAutoFit/>
          </a:bodyPr>
          <a:lstStyle/>
          <a:p>
            <a:pPr>
              <a:lnSpc>
                <a:spcPct val="150000"/>
              </a:lnSpc>
            </a:pPr>
            <a:r>
              <a:rPr lang="en-US" sz="2600" dirty="0">
                <a:latin typeface="Calibri" panose="020F0502020204030204" pitchFamily="34" charset="0"/>
                <a:cs typeface="Calibri" panose="020F0502020204030204" pitchFamily="34" charset="0"/>
              </a:rPr>
              <a:t>A government agency in Canberra uses COBIT to structure its IT governance, ensuring that IT investments align with public service goals and regulatory requirements.</a:t>
            </a:r>
            <a:endParaRPr lang="en-AU"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506051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6"/>
        <p:cNvGrpSpPr/>
        <p:nvPr/>
      </p:nvGrpSpPr>
      <p:grpSpPr>
        <a:xfrm>
          <a:off x="0" y="0"/>
          <a:ext cx="0" cy="0"/>
          <a:chOff x="0" y="0"/>
          <a:chExt cx="0" cy="0"/>
        </a:xfrm>
      </p:grpSpPr>
      <p:sp>
        <p:nvSpPr>
          <p:cNvPr id="267" name="Google Shape;267;p38"/>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COBIT</a:t>
            </a:r>
            <a:endParaRPr sz="700"/>
          </a:p>
        </p:txBody>
      </p:sp>
      <p:sp>
        <p:nvSpPr>
          <p:cNvPr id="268" name="Google Shape;268;p3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69" name="Google Shape;269;p3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70" name="Google Shape;270;p38"/>
          <p:cNvSpPr txBox="1"/>
          <p:nvPr/>
        </p:nvSpPr>
        <p:spPr>
          <a:xfrm>
            <a:off x="-60066" y="994702"/>
            <a:ext cx="4269657" cy="4148798"/>
          </a:xfrm>
          <a:prstGeom prst="rect">
            <a:avLst/>
          </a:prstGeom>
          <a:solidFill>
            <a:schemeClr val="bg1"/>
          </a:solid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Clr>
                <a:schemeClr val="dk1"/>
              </a:buClr>
              <a:buSzPts val="1600"/>
              <a:buAutoNum type="arabicPeriod"/>
            </a:pPr>
            <a:r>
              <a:rPr lang="en-GB" sz="1600" b="1" dirty="0">
                <a:solidFill>
                  <a:schemeClr val="dk1"/>
                </a:solidFill>
              </a:rPr>
              <a:t>COBIT</a:t>
            </a:r>
            <a:r>
              <a:rPr lang="en-GB" sz="1600" dirty="0">
                <a:solidFill>
                  <a:schemeClr val="dk1"/>
                </a:solidFill>
              </a:rPr>
              <a:t> (Control Objectives for Information and Related Technology) helps organisations meet business challenges in regulatory compliance, risk management and aligning IT strategy with organisational goals.</a:t>
            </a:r>
            <a:endParaRPr sz="1600"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sz="1600" dirty="0">
                <a:solidFill>
                  <a:schemeClr val="dk1"/>
                </a:solidFill>
              </a:rPr>
              <a:t>The COBIT framework is considered to be a </a:t>
            </a:r>
            <a:r>
              <a:rPr lang="en-GB" sz="1600" b="1" dirty="0">
                <a:solidFill>
                  <a:schemeClr val="dk1"/>
                </a:solidFill>
              </a:rPr>
              <a:t>generic, comprehensive, independent, and large body of knowledge </a:t>
            </a:r>
            <a:r>
              <a:rPr lang="en-GB" sz="1600" dirty="0">
                <a:solidFill>
                  <a:schemeClr val="dk1"/>
                </a:solidFill>
              </a:rPr>
              <a:t>designed to measure the maturity of IT processes within organizations of all sizes, whether commercial, not-for-profit, or in the public sector. </a:t>
            </a:r>
            <a:endParaRPr sz="1600" dirty="0">
              <a:solidFill>
                <a:schemeClr val="dk1"/>
              </a:solidFill>
            </a:endParaRPr>
          </a:p>
        </p:txBody>
      </p:sp>
      <p:pic>
        <p:nvPicPr>
          <p:cNvPr id="271" name="Google Shape;271;p38"/>
          <p:cNvPicPr preferRelativeResize="0"/>
          <p:nvPr/>
        </p:nvPicPr>
        <p:blipFill>
          <a:blip r:embed="rId3">
            <a:alphaModFix/>
          </a:blip>
          <a:stretch>
            <a:fillRect/>
          </a:stretch>
        </p:blipFill>
        <p:spPr>
          <a:xfrm>
            <a:off x="5160077" y="279700"/>
            <a:ext cx="3010528" cy="805516"/>
          </a:xfrm>
          <a:prstGeom prst="rect">
            <a:avLst/>
          </a:prstGeom>
          <a:noFill/>
          <a:ln>
            <a:noFill/>
          </a:ln>
        </p:spPr>
      </p:pic>
      <p:sp>
        <p:nvSpPr>
          <p:cNvPr id="3" name="TextBox 2">
            <a:extLst>
              <a:ext uri="{FF2B5EF4-FFF2-40B4-BE49-F238E27FC236}">
                <a16:creationId xmlns:a16="http://schemas.microsoft.com/office/drawing/2014/main" id="{28DAA967-B3EF-F237-FE28-76E083875475}"/>
              </a:ext>
            </a:extLst>
          </p:cNvPr>
          <p:cNvSpPr txBox="1"/>
          <p:nvPr/>
        </p:nvSpPr>
        <p:spPr>
          <a:xfrm>
            <a:off x="4186687" y="1148046"/>
            <a:ext cx="4957313" cy="3994299"/>
          </a:xfrm>
          <a:prstGeom prst="rect">
            <a:avLst/>
          </a:prstGeom>
          <a:solidFill>
            <a:schemeClr val="bg1"/>
          </a:solidFill>
          <a:ln w="28575">
            <a:solidFill>
              <a:schemeClr val="accent1"/>
            </a:solidFill>
          </a:ln>
        </p:spPr>
        <p:txBody>
          <a:bodyPr wrap="square">
            <a:spAutoFit/>
          </a:bodyPr>
          <a:lstStyle/>
          <a:p>
            <a:pPr>
              <a:lnSpc>
                <a:spcPct val="150000"/>
              </a:lnSpc>
            </a:pPr>
            <a:r>
              <a:rPr lang="en-US" sz="1900" dirty="0">
                <a:latin typeface="Calibri" panose="020F0502020204030204" pitchFamily="34" charset="0"/>
                <a:cs typeface="Calibri" panose="020F0502020204030204" pitchFamily="34" charset="0"/>
              </a:rPr>
              <a:t>We introduce COBIT (Control Objectives for Information and Related Technology), a framework that aids organizations in managing regulatory compliance, risk management, and aligning IT strategy with organizational goals. It is described as a comprehensive, independent body of knowledge that measures the maturity of IT processes across various types of organizations.</a:t>
            </a:r>
            <a:endParaRPr lang="en-AU" sz="1900" dirty="0">
              <a:latin typeface="Calibri" panose="020F0502020204030204" pitchFamily="34" charset="0"/>
              <a:cs typeface="Calibri" panose="020F0502020204030204" pitchFamily="34"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6"/>
        <p:cNvGrpSpPr/>
        <p:nvPr/>
      </p:nvGrpSpPr>
      <p:grpSpPr>
        <a:xfrm>
          <a:off x="0" y="0"/>
          <a:ext cx="0" cy="0"/>
          <a:chOff x="0" y="0"/>
          <a:chExt cx="0" cy="0"/>
        </a:xfrm>
      </p:grpSpPr>
      <p:sp>
        <p:nvSpPr>
          <p:cNvPr id="267" name="Google Shape;267;p38"/>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COBIT</a:t>
            </a:r>
            <a:endParaRPr sz="700"/>
          </a:p>
        </p:txBody>
      </p:sp>
      <p:sp>
        <p:nvSpPr>
          <p:cNvPr id="268" name="Google Shape;268;p3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69" name="Google Shape;269;p3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70" name="Google Shape;270;p38"/>
          <p:cNvSpPr txBox="1"/>
          <p:nvPr/>
        </p:nvSpPr>
        <p:spPr>
          <a:xfrm>
            <a:off x="-60066" y="994702"/>
            <a:ext cx="4269657" cy="4148798"/>
          </a:xfrm>
          <a:prstGeom prst="rect">
            <a:avLst/>
          </a:prstGeom>
          <a:solidFill>
            <a:schemeClr val="bg1"/>
          </a:solid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Clr>
                <a:schemeClr val="dk1"/>
              </a:buClr>
              <a:buSzPts val="1600"/>
              <a:buAutoNum type="arabicPeriod"/>
            </a:pPr>
            <a:r>
              <a:rPr lang="en-GB" sz="1600" b="1" dirty="0">
                <a:solidFill>
                  <a:schemeClr val="dk1"/>
                </a:solidFill>
              </a:rPr>
              <a:t>COBIT</a:t>
            </a:r>
            <a:r>
              <a:rPr lang="en-GB" sz="1600" dirty="0">
                <a:solidFill>
                  <a:schemeClr val="dk1"/>
                </a:solidFill>
              </a:rPr>
              <a:t> (Control Objectives for Information and Related Technology) helps organisations meet business challenges in regulatory compliance, risk management and aligning IT strategy with organisational goals.</a:t>
            </a:r>
            <a:endParaRPr sz="1600" dirty="0">
              <a:solidFill>
                <a:schemeClr val="dk1"/>
              </a:solidFill>
            </a:endParaRPr>
          </a:p>
          <a:p>
            <a:pPr marL="457200" lvl="0" indent="-330200" algn="l" rtl="0">
              <a:lnSpc>
                <a:spcPct val="115000"/>
              </a:lnSpc>
              <a:spcBef>
                <a:spcPts val="0"/>
              </a:spcBef>
              <a:spcAft>
                <a:spcPts val="0"/>
              </a:spcAft>
              <a:buClr>
                <a:schemeClr val="dk1"/>
              </a:buClr>
              <a:buSzPts val="1600"/>
              <a:buAutoNum type="arabicPeriod"/>
            </a:pPr>
            <a:r>
              <a:rPr lang="en-GB" sz="1600" dirty="0">
                <a:solidFill>
                  <a:schemeClr val="dk1"/>
                </a:solidFill>
              </a:rPr>
              <a:t>The COBIT framework is considered to be a </a:t>
            </a:r>
            <a:r>
              <a:rPr lang="en-GB" sz="1600" b="1" dirty="0">
                <a:solidFill>
                  <a:schemeClr val="dk1"/>
                </a:solidFill>
              </a:rPr>
              <a:t>generic, comprehensive, independent, and large body of knowledge </a:t>
            </a:r>
            <a:r>
              <a:rPr lang="en-GB" sz="1600" dirty="0">
                <a:solidFill>
                  <a:schemeClr val="dk1"/>
                </a:solidFill>
              </a:rPr>
              <a:t>designed to measure the maturity of IT processes within organizations of all sizes, whether commercial, not-for-profit, or in the public sector. </a:t>
            </a:r>
            <a:endParaRPr sz="1600" dirty="0">
              <a:solidFill>
                <a:schemeClr val="dk1"/>
              </a:solidFill>
            </a:endParaRPr>
          </a:p>
        </p:txBody>
      </p:sp>
      <p:pic>
        <p:nvPicPr>
          <p:cNvPr id="271" name="Google Shape;271;p38"/>
          <p:cNvPicPr preferRelativeResize="0"/>
          <p:nvPr/>
        </p:nvPicPr>
        <p:blipFill>
          <a:blip r:embed="rId3">
            <a:alphaModFix/>
          </a:blip>
          <a:stretch>
            <a:fillRect/>
          </a:stretch>
        </p:blipFill>
        <p:spPr>
          <a:xfrm>
            <a:off x="5160077" y="279700"/>
            <a:ext cx="3010528" cy="805516"/>
          </a:xfrm>
          <a:prstGeom prst="rect">
            <a:avLst/>
          </a:prstGeom>
          <a:noFill/>
          <a:ln>
            <a:noFill/>
          </a:ln>
        </p:spPr>
      </p:pic>
      <p:sp>
        <p:nvSpPr>
          <p:cNvPr id="3" name="TextBox 2">
            <a:extLst>
              <a:ext uri="{FF2B5EF4-FFF2-40B4-BE49-F238E27FC236}">
                <a16:creationId xmlns:a16="http://schemas.microsoft.com/office/drawing/2014/main" id="{28DAA967-B3EF-F237-FE28-76E083875475}"/>
              </a:ext>
            </a:extLst>
          </p:cNvPr>
          <p:cNvSpPr txBox="1"/>
          <p:nvPr/>
        </p:nvSpPr>
        <p:spPr>
          <a:xfrm>
            <a:off x="4186684" y="1050072"/>
            <a:ext cx="4957313" cy="4093428"/>
          </a:xfrm>
          <a:prstGeom prst="rect">
            <a:avLst/>
          </a:prstGeom>
          <a:solidFill>
            <a:schemeClr val="bg1"/>
          </a:solidFill>
          <a:ln w="28575">
            <a:solidFill>
              <a:schemeClr val="accent1"/>
            </a:solidFill>
          </a:ln>
        </p:spPr>
        <p:txBody>
          <a:bodyPr wrap="square">
            <a:spAutoFit/>
          </a:bodyPr>
          <a:lstStyle/>
          <a:p>
            <a:r>
              <a:rPr lang="en-US" sz="2000" dirty="0">
                <a:latin typeface="Calibri" panose="020F0502020204030204" pitchFamily="34" charset="0"/>
                <a:cs typeface="Calibri" panose="020F0502020204030204" pitchFamily="34" charset="0"/>
              </a:rPr>
              <a:t>Consider a company in Sydney, Australia, called "</a:t>
            </a:r>
            <a:r>
              <a:rPr lang="en-US" sz="2000" dirty="0" err="1">
                <a:latin typeface="Calibri" panose="020F0502020204030204" pitchFamily="34" charset="0"/>
                <a:cs typeface="Calibri" panose="020F0502020204030204" pitchFamily="34" charset="0"/>
              </a:rPr>
              <a:t>SynergyTech</a:t>
            </a:r>
            <a:r>
              <a:rPr lang="en-US" sz="2000" dirty="0">
                <a:latin typeface="Calibri" panose="020F0502020204030204" pitchFamily="34" charset="0"/>
                <a:cs typeface="Calibri" panose="020F0502020204030204" pitchFamily="34" charset="0"/>
              </a:rPr>
              <a:t> Solutions." They adopt the COBIT framework to:</a:t>
            </a:r>
          </a:p>
          <a:p>
            <a:pPr>
              <a:buFont typeface="Arial" panose="020B0604020202020204" pitchFamily="34" charset="0"/>
              <a:buChar char="•"/>
            </a:pPr>
            <a:r>
              <a:rPr lang="en-US" sz="2000" dirty="0">
                <a:latin typeface="Calibri" panose="020F0502020204030204" pitchFamily="34" charset="0"/>
                <a:cs typeface="Calibri" panose="020F0502020204030204" pitchFamily="34" charset="0"/>
              </a:rPr>
              <a:t> Ensure their IT operations comply with regulatory standards.</a:t>
            </a:r>
          </a:p>
          <a:p>
            <a:pPr>
              <a:buFont typeface="Arial" panose="020B0604020202020204" pitchFamily="34" charset="0"/>
              <a:buChar char="•"/>
            </a:pPr>
            <a:r>
              <a:rPr lang="en-US" sz="2000" dirty="0">
                <a:latin typeface="Calibri" panose="020F0502020204030204" pitchFamily="34" charset="0"/>
                <a:cs typeface="Calibri" panose="020F0502020204030204" pitchFamily="34" charset="0"/>
              </a:rPr>
              <a:t> Mitigate risks associated with IT projects.</a:t>
            </a:r>
          </a:p>
          <a:p>
            <a:pPr>
              <a:buFont typeface="Arial" panose="020B0604020202020204" pitchFamily="34" charset="0"/>
              <a:buChar char="•"/>
            </a:pPr>
            <a:r>
              <a:rPr lang="en-US" sz="2000" dirty="0">
                <a:latin typeface="Calibri" panose="020F0502020204030204" pitchFamily="34" charset="0"/>
                <a:cs typeface="Calibri" panose="020F0502020204030204" pitchFamily="34" charset="0"/>
              </a:rPr>
              <a:t> Align their IT strategy with business objectives to improve efficiency and performance.</a:t>
            </a:r>
          </a:p>
          <a:p>
            <a:r>
              <a:rPr lang="en-US" sz="2000" dirty="0">
                <a:latin typeface="Calibri" panose="020F0502020204030204" pitchFamily="34" charset="0"/>
                <a:cs typeface="Calibri" panose="020F0502020204030204" pitchFamily="34" charset="0"/>
              </a:rPr>
              <a:t>By using COBIT, </a:t>
            </a:r>
            <a:r>
              <a:rPr lang="en-US" sz="2000" dirty="0" err="1">
                <a:latin typeface="Calibri" panose="020F0502020204030204" pitchFamily="34" charset="0"/>
                <a:cs typeface="Calibri" panose="020F0502020204030204" pitchFamily="34" charset="0"/>
              </a:rPr>
              <a:t>SynergyTech</a:t>
            </a:r>
            <a:r>
              <a:rPr lang="en-US" sz="2000" dirty="0">
                <a:latin typeface="Calibri" panose="020F0502020204030204" pitchFamily="34" charset="0"/>
                <a:cs typeface="Calibri" panose="020F0502020204030204" pitchFamily="34" charset="0"/>
              </a:rPr>
              <a:t> can systematically evaluate and improve their IT processes, ensuring they meet both business and compliance requirements effectively.</a:t>
            </a:r>
          </a:p>
        </p:txBody>
      </p:sp>
    </p:spTree>
    <p:extLst>
      <p:ext uri="{BB962C8B-B14F-4D97-AF65-F5344CB8AC3E}">
        <p14:creationId xmlns:p14="http://schemas.microsoft.com/office/powerpoint/2010/main" val="5780990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5"/>
        <p:cNvGrpSpPr/>
        <p:nvPr/>
      </p:nvGrpSpPr>
      <p:grpSpPr>
        <a:xfrm>
          <a:off x="0" y="0"/>
          <a:ext cx="0" cy="0"/>
          <a:chOff x="0" y="0"/>
          <a:chExt cx="0" cy="0"/>
        </a:xfrm>
      </p:grpSpPr>
      <p:sp>
        <p:nvSpPr>
          <p:cNvPr id="276" name="Google Shape;276;p39"/>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COBIT</a:t>
            </a:r>
            <a:endParaRPr sz="700"/>
          </a:p>
        </p:txBody>
      </p:sp>
      <p:sp>
        <p:nvSpPr>
          <p:cNvPr id="277" name="Google Shape;277;p39"/>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78" name="Google Shape;278;p39"/>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279" name="Google Shape;279;p39"/>
          <p:cNvPicPr preferRelativeResize="0"/>
          <p:nvPr/>
        </p:nvPicPr>
        <p:blipFill>
          <a:blip r:embed="rId3">
            <a:alphaModFix/>
          </a:blip>
          <a:stretch>
            <a:fillRect/>
          </a:stretch>
        </p:blipFill>
        <p:spPr>
          <a:xfrm>
            <a:off x="4161170" y="0"/>
            <a:ext cx="4982830" cy="4738101"/>
          </a:xfrm>
          <a:prstGeom prst="rect">
            <a:avLst/>
          </a:prstGeom>
          <a:noFill/>
          <a:ln>
            <a:noFill/>
          </a:ln>
        </p:spPr>
      </p:pic>
      <p:sp>
        <p:nvSpPr>
          <p:cNvPr id="3" name="TextBox 2">
            <a:extLst>
              <a:ext uri="{FF2B5EF4-FFF2-40B4-BE49-F238E27FC236}">
                <a16:creationId xmlns:a16="http://schemas.microsoft.com/office/drawing/2014/main" id="{F8765719-6D87-7C50-DAA6-3F40C6F0FB99}"/>
              </a:ext>
            </a:extLst>
          </p:cNvPr>
          <p:cNvSpPr txBox="1"/>
          <p:nvPr/>
        </p:nvSpPr>
        <p:spPr>
          <a:xfrm>
            <a:off x="1" y="1011135"/>
            <a:ext cx="4336026" cy="4199611"/>
          </a:xfrm>
          <a:prstGeom prst="rect">
            <a:avLst/>
          </a:prstGeom>
          <a:solidFill>
            <a:schemeClr val="bg1"/>
          </a:solidFill>
          <a:ln>
            <a:solidFill>
              <a:schemeClr val="accent1"/>
            </a:solidFill>
          </a:ln>
        </p:spPr>
        <p:txBody>
          <a:bodyPr wrap="square">
            <a:spAutoFit/>
          </a:bodyPr>
          <a:lstStyle/>
          <a:p>
            <a:pPr>
              <a:lnSpc>
                <a:spcPct val="150000"/>
              </a:lnSpc>
            </a:pPr>
            <a:r>
              <a:rPr lang="en-US" sz="2000" dirty="0">
                <a:latin typeface="Calibri" panose="020F0502020204030204" pitchFamily="34" charset="0"/>
                <a:cs typeface="Calibri" panose="020F0502020204030204" pitchFamily="34" charset="0"/>
              </a:rPr>
              <a:t>We illustrate the COBIT framework's focus on five key areas essential for IT governance: Strategic Alignment, Value Delivery, Risk Management, Resource Management, and Performance Measurement. These areas collectively ensure that IT supports and aligns with business goals while managing risks and resources effectively.</a:t>
            </a:r>
            <a:endParaRPr lang="en-AU" sz="2000" dirty="0">
              <a:latin typeface="Calibri" panose="020F0502020204030204" pitchFamily="34" charset="0"/>
              <a:cs typeface="Calibri" panose="020F0502020204030204" pitchFamily="34"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5"/>
        <p:cNvGrpSpPr/>
        <p:nvPr/>
      </p:nvGrpSpPr>
      <p:grpSpPr>
        <a:xfrm>
          <a:off x="0" y="0"/>
          <a:ext cx="0" cy="0"/>
          <a:chOff x="0" y="0"/>
          <a:chExt cx="0" cy="0"/>
        </a:xfrm>
      </p:grpSpPr>
      <p:sp>
        <p:nvSpPr>
          <p:cNvPr id="276" name="Google Shape;276;p39"/>
          <p:cNvSpPr txBox="1"/>
          <p:nvPr/>
        </p:nvSpPr>
        <p:spPr>
          <a:xfrm>
            <a:off x="29774" y="-120988"/>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COBIT</a:t>
            </a:r>
            <a:endParaRPr sz="700" dirty="0"/>
          </a:p>
        </p:txBody>
      </p:sp>
      <p:sp>
        <p:nvSpPr>
          <p:cNvPr id="277" name="Google Shape;277;p39"/>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78" name="Google Shape;278;p39"/>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279" name="Google Shape;279;p39"/>
          <p:cNvPicPr preferRelativeResize="0"/>
          <p:nvPr/>
        </p:nvPicPr>
        <p:blipFill>
          <a:blip r:embed="rId3">
            <a:alphaModFix/>
          </a:blip>
          <a:stretch>
            <a:fillRect/>
          </a:stretch>
        </p:blipFill>
        <p:spPr>
          <a:xfrm>
            <a:off x="4572000" y="230051"/>
            <a:ext cx="4699819" cy="4475550"/>
          </a:xfrm>
          <a:prstGeom prst="rect">
            <a:avLst/>
          </a:prstGeom>
          <a:noFill/>
          <a:ln>
            <a:noFill/>
          </a:ln>
        </p:spPr>
      </p:pic>
      <p:sp>
        <p:nvSpPr>
          <p:cNvPr id="3" name="TextBox 2">
            <a:extLst>
              <a:ext uri="{FF2B5EF4-FFF2-40B4-BE49-F238E27FC236}">
                <a16:creationId xmlns:a16="http://schemas.microsoft.com/office/drawing/2014/main" id="{F8765719-6D87-7C50-DAA6-3F40C6F0FB99}"/>
              </a:ext>
            </a:extLst>
          </p:cNvPr>
          <p:cNvSpPr txBox="1"/>
          <p:nvPr/>
        </p:nvSpPr>
        <p:spPr>
          <a:xfrm>
            <a:off x="-1" y="353364"/>
            <a:ext cx="4847304" cy="4801314"/>
          </a:xfrm>
          <a:prstGeom prst="rect">
            <a:avLst/>
          </a:prstGeom>
          <a:solidFill>
            <a:schemeClr val="bg1"/>
          </a:solidFill>
          <a:ln>
            <a:solidFill>
              <a:schemeClr val="accent1"/>
            </a:solidFill>
          </a:ln>
        </p:spPr>
        <p:txBody>
          <a:bodyPr wrap="square">
            <a:spAutoFit/>
          </a:bodyPr>
          <a:lstStyle/>
          <a:p>
            <a:r>
              <a:rPr lang="en-US" sz="1800" dirty="0">
                <a:latin typeface="Calibri" panose="020F0502020204030204" pitchFamily="34" charset="0"/>
                <a:cs typeface="Calibri" panose="020F0502020204030204" pitchFamily="34" charset="0"/>
              </a:rPr>
              <a:t>Consider a company in Melbourne, Australia, named "</a:t>
            </a:r>
            <a:r>
              <a:rPr lang="en-US" sz="1800" dirty="0" err="1">
                <a:latin typeface="Calibri" panose="020F0502020204030204" pitchFamily="34" charset="0"/>
                <a:cs typeface="Calibri" panose="020F0502020204030204" pitchFamily="34" charset="0"/>
              </a:rPr>
              <a:t>TechWave</a:t>
            </a:r>
            <a:r>
              <a:rPr lang="en-US" sz="1800" dirty="0">
                <a:latin typeface="Calibri" panose="020F0502020204030204" pitchFamily="34" charset="0"/>
                <a:cs typeface="Calibri" panose="020F0502020204030204" pitchFamily="34" charset="0"/>
              </a:rPr>
              <a:t> Solutions." They use the COBIT framework to:</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Strategic Alignment</a:t>
            </a:r>
            <a:r>
              <a:rPr lang="en-US" sz="1800" dirty="0">
                <a:latin typeface="Calibri" panose="020F0502020204030204" pitchFamily="34" charset="0"/>
                <a:cs typeface="Calibri" panose="020F0502020204030204" pitchFamily="34" charset="0"/>
              </a:rPr>
              <a:t>: Align IT initiatives with business strategies.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Value Delivery</a:t>
            </a:r>
            <a:r>
              <a:rPr lang="en-US" sz="1800" dirty="0">
                <a:latin typeface="Calibri" panose="020F0502020204030204" pitchFamily="34" charset="0"/>
                <a:cs typeface="Calibri" panose="020F0502020204030204" pitchFamily="34" charset="0"/>
              </a:rPr>
              <a:t>: Ensure that IT investments provide optimal value.</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Risk Management</a:t>
            </a:r>
            <a:r>
              <a:rPr lang="en-US" sz="1800" dirty="0">
                <a:latin typeface="Calibri" panose="020F0502020204030204" pitchFamily="34" charset="0"/>
                <a:cs typeface="Calibri" panose="020F0502020204030204" pitchFamily="34" charset="0"/>
              </a:rPr>
              <a:t>: Identify and mitigate IT-related risks.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Resource Management</a:t>
            </a:r>
            <a:r>
              <a:rPr lang="en-US" sz="1800" dirty="0">
                <a:latin typeface="Calibri" panose="020F0502020204030204" pitchFamily="34" charset="0"/>
                <a:cs typeface="Calibri" panose="020F0502020204030204" pitchFamily="34" charset="0"/>
              </a:rPr>
              <a:t>: Efficiently allocate and manage IT resources.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Performance Measurement</a:t>
            </a:r>
            <a:r>
              <a:rPr lang="en-US" sz="1800" dirty="0">
                <a:latin typeface="Calibri" panose="020F0502020204030204" pitchFamily="34" charset="0"/>
                <a:cs typeface="Calibri" panose="020F0502020204030204" pitchFamily="34" charset="0"/>
              </a:rPr>
              <a:t>: Monitor and assess IT performance against goals.</a:t>
            </a:r>
          </a:p>
          <a:p>
            <a:r>
              <a:rPr lang="en-US" sz="1800" dirty="0">
                <a:latin typeface="Calibri" panose="020F0502020204030204" pitchFamily="34" charset="0"/>
                <a:cs typeface="Calibri" panose="020F0502020204030204" pitchFamily="34" charset="0"/>
              </a:rPr>
              <a:t>By focusing on these areas, </a:t>
            </a:r>
            <a:r>
              <a:rPr lang="en-US" sz="1800" dirty="0" err="1">
                <a:latin typeface="Calibri" panose="020F0502020204030204" pitchFamily="34" charset="0"/>
                <a:cs typeface="Calibri" panose="020F0502020204030204" pitchFamily="34" charset="0"/>
              </a:rPr>
              <a:t>TechWave</a:t>
            </a:r>
            <a:r>
              <a:rPr lang="en-US" sz="1800" dirty="0">
                <a:latin typeface="Calibri" panose="020F0502020204030204" pitchFamily="34" charset="0"/>
                <a:cs typeface="Calibri" panose="020F0502020204030204" pitchFamily="34" charset="0"/>
              </a:rPr>
              <a:t> Solutions can enhance its IT governance and ensure that its IT capabilities contribute positively to its overall business objectives.</a:t>
            </a:r>
          </a:p>
        </p:txBody>
      </p:sp>
    </p:spTree>
    <p:extLst>
      <p:ext uri="{BB962C8B-B14F-4D97-AF65-F5344CB8AC3E}">
        <p14:creationId xmlns:p14="http://schemas.microsoft.com/office/powerpoint/2010/main" val="32243561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3"/>
        <p:cNvGrpSpPr/>
        <p:nvPr/>
      </p:nvGrpSpPr>
      <p:grpSpPr>
        <a:xfrm>
          <a:off x="0" y="0"/>
          <a:ext cx="0" cy="0"/>
          <a:chOff x="0" y="0"/>
          <a:chExt cx="0" cy="0"/>
        </a:xfrm>
      </p:grpSpPr>
      <p:sp>
        <p:nvSpPr>
          <p:cNvPr id="284" name="Google Shape;284;p40"/>
          <p:cNvSpPr txBox="1"/>
          <p:nvPr/>
        </p:nvSpPr>
        <p:spPr>
          <a:xfrm>
            <a:off x="0" y="0"/>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IT Governance Focus Areas in COBIT</a:t>
            </a:r>
            <a:endParaRPr sz="700" dirty="0"/>
          </a:p>
        </p:txBody>
      </p:sp>
      <p:sp>
        <p:nvSpPr>
          <p:cNvPr id="285" name="Google Shape;285;p40"/>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86" name="Google Shape;286;p40"/>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287" name="Google Shape;287;p40"/>
          <p:cNvPicPr preferRelativeResize="0"/>
          <p:nvPr/>
        </p:nvPicPr>
        <p:blipFill>
          <a:blip r:embed="rId3">
            <a:alphaModFix/>
          </a:blip>
          <a:stretch>
            <a:fillRect/>
          </a:stretch>
        </p:blipFill>
        <p:spPr>
          <a:xfrm>
            <a:off x="152400" y="492600"/>
            <a:ext cx="8839200" cy="2653723"/>
          </a:xfrm>
          <a:prstGeom prst="rect">
            <a:avLst/>
          </a:prstGeom>
          <a:noFill/>
          <a:ln>
            <a:noFill/>
          </a:ln>
        </p:spPr>
      </p:pic>
      <p:sp>
        <p:nvSpPr>
          <p:cNvPr id="3" name="TextBox 2">
            <a:extLst>
              <a:ext uri="{FF2B5EF4-FFF2-40B4-BE49-F238E27FC236}">
                <a16:creationId xmlns:a16="http://schemas.microsoft.com/office/drawing/2014/main" id="{72E9A276-4C83-304B-1D9E-07AD9E17DC8A}"/>
              </a:ext>
            </a:extLst>
          </p:cNvPr>
          <p:cNvSpPr txBox="1"/>
          <p:nvPr/>
        </p:nvSpPr>
        <p:spPr>
          <a:xfrm>
            <a:off x="-14748" y="3028011"/>
            <a:ext cx="9144000" cy="2126864"/>
          </a:xfrm>
          <a:prstGeom prst="rect">
            <a:avLst/>
          </a:prstGeom>
          <a:solidFill>
            <a:schemeClr val="bg1"/>
          </a:solidFill>
          <a:ln w="28575">
            <a:solidFill>
              <a:schemeClr val="accent1"/>
            </a:solidFill>
          </a:ln>
        </p:spPr>
        <p:txBody>
          <a:bodyPr wrap="square">
            <a:spAutoFit/>
          </a:bodyPr>
          <a:lstStyle/>
          <a:p>
            <a:pPr>
              <a:lnSpc>
                <a:spcPct val="150000"/>
              </a:lnSpc>
            </a:pPr>
            <a:r>
              <a:rPr lang="en-US" sz="1800" dirty="0">
                <a:latin typeface="Calibri" panose="020F0502020204030204" pitchFamily="34" charset="0"/>
                <a:cs typeface="Calibri" panose="020F0502020204030204" pitchFamily="34" charset="0"/>
              </a:rPr>
              <a:t>We detail the five focus areas in COBIT for IT Governance: Strategic Alignment, Value Delivery, Resource Management, Risk Management, and Performance Management. Each area outlines specific goals, such as aligning IT with business strategies, ensuring IT delivers value, managing resources efficiently, embedding risk management within the organization, and monitoring performance.</a:t>
            </a:r>
            <a:endParaRPr lang="en-AU" sz="1800" dirty="0">
              <a:latin typeface="Calibri" panose="020F0502020204030204" pitchFamily="34" charset="0"/>
              <a:cs typeface="Calibri" panose="020F0502020204030204" pitchFamily="34"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3"/>
        <p:cNvGrpSpPr/>
        <p:nvPr/>
      </p:nvGrpSpPr>
      <p:grpSpPr>
        <a:xfrm>
          <a:off x="0" y="0"/>
          <a:ext cx="0" cy="0"/>
          <a:chOff x="0" y="0"/>
          <a:chExt cx="0" cy="0"/>
        </a:xfrm>
      </p:grpSpPr>
      <p:sp>
        <p:nvSpPr>
          <p:cNvPr id="284" name="Google Shape;284;p40"/>
          <p:cNvSpPr txBox="1"/>
          <p:nvPr/>
        </p:nvSpPr>
        <p:spPr>
          <a:xfrm>
            <a:off x="0" y="0"/>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IT Governance Focus Areas in COBIT</a:t>
            </a:r>
            <a:endParaRPr sz="700" dirty="0"/>
          </a:p>
        </p:txBody>
      </p:sp>
      <p:sp>
        <p:nvSpPr>
          <p:cNvPr id="285" name="Google Shape;285;p40"/>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86" name="Google Shape;286;p40"/>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287" name="Google Shape;287;p40"/>
          <p:cNvPicPr preferRelativeResize="0"/>
          <p:nvPr/>
        </p:nvPicPr>
        <p:blipFill>
          <a:blip r:embed="rId3">
            <a:alphaModFix/>
          </a:blip>
          <a:stretch>
            <a:fillRect/>
          </a:stretch>
        </p:blipFill>
        <p:spPr>
          <a:xfrm>
            <a:off x="925452" y="475940"/>
            <a:ext cx="7263600" cy="1768820"/>
          </a:xfrm>
          <a:prstGeom prst="rect">
            <a:avLst/>
          </a:prstGeom>
          <a:noFill/>
          <a:ln>
            <a:noFill/>
          </a:ln>
        </p:spPr>
      </p:pic>
      <p:sp>
        <p:nvSpPr>
          <p:cNvPr id="3" name="TextBox 2">
            <a:extLst>
              <a:ext uri="{FF2B5EF4-FFF2-40B4-BE49-F238E27FC236}">
                <a16:creationId xmlns:a16="http://schemas.microsoft.com/office/drawing/2014/main" id="{72E9A276-4C83-304B-1D9E-07AD9E17DC8A}"/>
              </a:ext>
            </a:extLst>
          </p:cNvPr>
          <p:cNvSpPr txBox="1"/>
          <p:nvPr/>
        </p:nvSpPr>
        <p:spPr>
          <a:xfrm>
            <a:off x="0" y="2173456"/>
            <a:ext cx="9144000" cy="2970044"/>
          </a:xfrm>
          <a:prstGeom prst="rect">
            <a:avLst/>
          </a:prstGeom>
          <a:solidFill>
            <a:schemeClr val="bg1"/>
          </a:solidFill>
          <a:ln w="28575">
            <a:solidFill>
              <a:schemeClr val="accent1"/>
            </a:solidFill>
          </a:ln>
        </p:spPr>
        <p:txBody>
          <a:bodyPr wrap="square">
            <a:spAutoFit/>
          </a:bodyPr>
          <a:lstStyle/>
          <a:p>
            <a:r>
              <a:rPr lang="en-US" sz="1700" dirty="0">
                <a:latin typeface="Calibri" panose="020F0502020204030204" pitchFamily="34" charset="0"/>
                <a:cs typeface="Calibri" panose="020F0502020204030204" pitchFamily="34" charset="0"/>
              </a:rPr>
              <a:t>Consider a company in Sydney, Australia, named "NextGen Enterprises." They utilize the COBIT framework to:</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Strategic Alignment</a:t>
            </a:r>
            <a:r>
              <a:rPr lang="en-US" sz="1700" dirty="0">
                <a:latin typeface="Calibri" panose="020F0502020204030204" pitchFamily="34" charset="0"/>
                <a:cs typeface="Calibri" panose="020F0502020204030204" pitchFamily="34" charset="0"/>
              </a:rPr>
              <a:t>: Ensure their IT projects support their business objectives and operations.</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Value Delivery</a:t>
            </a:r>
            <a:r>
              <a:rPr lang="en-US" sz="1700" dirty="0">
                <a:latin typeface="Calibri" panose="020F0502020204030204" pitchFamily="34" charset="0"/>
                <a:cs typeface="Calibri" panose="020F0502020204030204" pitchFamily="34" charset="0"/>
              </a:rPr>
              <a:t>: Optimize costs and deliver IT solutions that meet business needs.</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Resource Management</a:t>
            </a:r>
            <a:r>
              <a:rPr lang="en-US" sz="1700" dirty="0">
                <a:latin typeface="Calibri" panose="020F0502020204030204" pitchFamily="34" charset="0"/>
                <a:cs typeface="Calibri" panose="020F0502020204030204" pitchFamily="34" charset="0"/>
              </a:rPr>
              <a:t>: Allocate IT resources effectively, ensuring optimal use of applications and infrastructure.</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Risk Management</a:t>
            </a:r>
            <a:r>
              <a:rPr lang="en-US" sz="1700" dirty="0">
                <a:latin typeface="Calibri" panose="020F0502020204030204" pitchFamily="34" charset="0"/>
                <a:cs typeface="Calibri" panose="020F0502020204030204" pitchFamily="34" charset="0"/>
              </a:rPr>
              <a:t>: Identify and manage IT-related risks, ensuring compliance and transparency.</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Performance Management</a:t>
            </a:r>
            <a:r>
              <a:rPr lang="en-US" sz="1700" dirty="0">
                <a:latin typeface="Calibri" panose="020F0502020204030204" pitchFamily="34" charset="0"/>
                <a:cs typeface="Calibri" panose="020F0502020204030204" pitchFamily="34" charset="0"/>
              </a:rPr>
              <a:t>: Use balanced scorecards to monitor IT performance and ensure strategic goals are met.</a:t>
            </a:r>
          </a:p>
          <a:p>
            <a:r>
              <a:rPr lang="en-US" sz="1700" dirty="0">
                <a:latin typeface="Calibri" panose="020F0502020204030204" pitchFamily="34" charset="0"/>
                <a:cs typeface="Calibri" panose="020F0502020204030204" pitchFamily="34" charset="0"/>
              </a:rPr>
              <a:t>By focusing on these areas, NextGen Enterprises can enhance their IT governance and ensure their IT investments contribute positively to their overall business success.</a:t>
            </a:r>
          </a:p>
        </p:txBody>
      </p:sp>
    </p:spTree>
    <p:extLst>
      <p:ext uri="{BB962C8B-B14F-4D97-AF65-F5344CB8AC3E}">
        <p14:creationId xmlns:p14="http://schemas.microsoft.com/office/powerpoint/2010/main" val="22372924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1"/>
        <p:cNvGrpSpPr/>
        <p:nvPr/>
      </p:nvGrpSpPr>
      <p:grpSpPr>
        <a:xfrm>
          <a:off x="0" y="0"/>
          <a:ext cx="0" cy="0"/>
          <a:chOff x="0" y="0"/>
          <a:chExt cx="0" cy="0"/>
        </a:xfrm>
      </p:grpSpPr>
      <p:sp>
        <p:nvSpPr>
          <p:cNvPr id="292" name="Google Shape;292;p41"/>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Cobit 5</a:t>
            </a:r>
            <a:endParaRPr sz="700"/>
          </a:p>
        </p:txBody>
      </p:sp>
      <p:sp>
        <p:nvSpPr>
          <p:cNvPr id="293" name="Google Shape;293;p41"/>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94" name="Google Shape;294;p41"/>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95" name="Google Shape;295;p41"/>
          <p:cNvSpPr txBox="1"/>
          <p:nvPr/>
        </p:nvSpPr>
        <p:spPr>
          <a:xfrm>
            <a:off x="4571999" y="916875"/>
            <a:ext cx="4298550" cy="1777379"/>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500" dirty="0">
                <a:solidFill>
                  <a:schemeClr val="dk1"/>
                </a:solidFill>
              </a:rPr>
              <a:t>COBIT 5 has 37 processes in five domains. </a:t>
            </a:r>
            <a:endParaRPr sz="15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1500" dirty="0">
                <a:solidFill>
                  <a:schemeClr val="dk1"/>
                </a:solidFill>
              </a:rPr>
              <a:t>Evaluate, Direct and Monitor (EDM)</a:t>
            </a:r>
            <a:endParaRPr sz="15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1500" dirty="0">
                <a:solidFill>
                  <a:schemeClr val="dk1"/>
                </a:solidFill>
              </a:rPr>
              <a:t>Align, Plan and Organise (APO)</a:t>
            </a:r>
            <a:endParaRPr sz="15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1500" dirty="0">
                <a:solidFill>
                  <a:schemeClr val="dk1"/>
                </a:solidFill>
              </a:rPr>
              <a:t>Build, Acquire and Implement (BAI)</a:t>
            </a:r>
            <a:endParaRPr sz="15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1500" dirty="0">
                <a:solidFill>
                  <a:schemeClr val="dk1"/>
                </a:solidFill>
              </a:rPr>
              <a:t>Deliver, Service and Support (DSS)</a:t>
            </a:r>
            <a:endParaRPr sz="15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1500" dirty="0">
                <a:solidFill>
                  <a:schemeClr val="dk1"/>
                </a:solidFill>
              </a:rPr>
              <a:t>Monitor, Evaluate and Assess (MEA)</a:t>
            </a:r>
            <a:endParaRPr sz="1500" dirty="0">
              <a:solidFill>
                <a:schemeClr val="dk1"/>
              </a:solidFill>
            </a:endParaRPr>
          </a:p>
        </p:txBody>
      </p:sp>
      <p:pic>
        <p:nvPicPr>
          <p:cNvPr id="296" name="Google Shape;296;p41"/>
          <p:cNvPicPr preferRelativeResize="0"/>
          <p:nvPr/>
        </p:nvPicPr>
        <p:blipFill>
          <a:blip r:embed="rId3">
            <a:alphaModFix/>
          </a:blip>
          <a:stretch>
            <a:fillRect/>
          </a:stretch>
        </p:blipFill>
        <p:spPr>
          <a:xfrm>
            <a:off x="273451" y="916875"/>
            <a:ext cx="4298550" cy="2447877"/>
          </a:xfrm>
          <a:prstGeom prst="rect">
            <a:avLst/>
          </a:prstGeom>
          <a:noFill/>
          <a:ln>
            <a:noFill/>
          </a:ln>
        </p:spPr>
      </p:pic>
      <p:sp>
        <p:nvSpPr>
          <p:cNvPr id="3" name="TextBox 2">
            <a:extLst>
              <a:ext uri="{FF2B5EF4-FFF2-40B4-BE49-F238E27FC236}">
                <a16:creationId xmlns:a16="http://schemas.microsoft.com/office/drawing/2014/main" id="{5DC48C88-14F4-21E8-F9B0-CA3349C9C100}"/>
              </a:ext>
            </a:extLst>
          </p:cNvPr>
          <p:cNvSpPr txBox="1"/>
          <p:nvPr/>
        </p:nvSpPr>
        <p:spPr>
          <a:xfrm>
            <a:off x="0" y="3512284"/>
            <a:ext cx="9144000" cy="1631216"/>
          </a:xfrm>
          <a:prstGeom prst="rect">
            <a:avLst/>
          </a:prstGeom>
          <a:solidFill>
            <a:schemeClr val="bg1"/>
          </a:solidFill>
          <a:ln w="28575">
            <a:solidFill>
              <a:schemeClr val="accent1"/>
            </a:solidFill>
          </a:ln>
        </p:spPr>
        <p:txBody>
          <a:bodyPr wrap="square">
            <a:spAutoFit/>
          </a:bodyPr>
          <a:lstStyle/>
          <a:p>
            <a:r>
              <a:rPr lang="en-US" sz="2000" dirty="0">
                <a:latin typeface="Calibri" panose="020F0502020204030204" pitchFamily="34" charset="0"/>
                <a:cs typeface="Calibri" panose="020F0502020204030204" pitchFamily="34" charset="0"/>
              </a:rPr>
              <a:t>We provide an overview of COBIT 5, highlighting its 37 processes across five domains: Evaluate, Direct and Monitor (EDM), Align, Plan and Organize (APO), Build, Acquire and Implement (BAI), Deliver, Service and Support (DSS), and Monitor, Evaluate and Assess (MEA). Each domain serves a specific role in IT governance, from governance and strategic planning to tactical implementation, operational support, and reporting.</a:t>
            </a:r>
            <a:endParaRPr lang="en-AU" sz="2000" dirty="0">
              <a:latin typeface="Calibri" panose="020F0502020204030204" pitchFamily="34" charset="0"/>
              <a:cs typeface="Calibri" panose="020F0502020204030204" pitchFamily="34"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1"/>
        <p:cNvGrpSpPr/>
        <p:nvPr/>
      </p:nvGrpSpPr>
      <p:grpSpPr>
        <a:xfrm>
          <a:off x="0" y="0"/>
          <a:ext cx="0" cy="0"/>
          <a:chOff x="0" y="0"/>
          <a:chExt cx="0" cy="0"/>
        </a:xfrm>
      </p:grpSpPr>
      <p:sp>
        <p:nvSpPr>
          <p:cNvPr id="292" name="Google Shape;292;p41"/>
          <p:cNvSpPr txBox="1"/>
          <p:nvPr/>
        </p:nvSpPr>
        <p:spPr>
          <a:xfrm>
            <a:off x="94001" y="0"/>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err="1">
                <a:latin typeface="Ubuntu"/>
                <a:ea typeface="Ubuntu"/>
                <a:cs typeface="Ubuntu"/>
                <a:sym typeface="Ubuntu"/>
              </a:rPr>
              <a:t>Cobit</a:t>
            </a:r>
            <a:r>
              <a:rPr lang="en-GB" sz="3200" b="1" dirty="0">
                <a:latin typeface="Ubuntu"/>
                <a:ea typeface="Ubuntu"/>
                <a:cs typeface="Ubuntu"/>
                <a:sym typeface="Ubuntu"/>
              </a:rPr>
              <a:t> 5</a:t>
            </a:r>
            <a:endParaRPr sz="700" dirty="0"/>
          </a:p>
        </p:txBody>
      </p:sp>
      <p:sp>
        <p:nvSpPr>
          <p:cNvPr id="293" name="Google Shape;293;p41"/>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94" name="Google Shape;294;p41"/>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95" name="Google Shape;295;p41"/>
          <p:cNvSpPr txBox="1"/>
          <p:nvPr/>
        </p:nvSpPr>
        <p:spPr>
          <a:xfrm>
            <a:off x="3421628" y="570985"/>
            <a:ext cx="4298550" cy="1777379"/>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500" dirty="0">
                <a:solidFill>
                  <a:schemeClr val="dk1"/>
                </a:solidFill>
              </a:rPr>
              <a:t>COBIT 5 has 37 processes in five domains. </a:t>
            </a:r>
            <a:endParaRPr sz="15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1500" dirty="0">
                <a:solidFill>
                  <a:schemeClr val="dk1"/>
                </a:solidFill>
              </a:rPr>
              <a:t>Evaluate, Direct and Monitor (EDM)</a:t>
            </a:r>
            <a:endParaRPr sz="15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1500" dirty="0">
                <a:solidFill>
                  <a:schemeClr val="dk1"/>
                </a:solidFill>
              </a:rPr>
              <a:t>Align, Plan and Organise (APO)</a:t>
            </a:r>
            <a:endParaRPr sz="15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1500" dirty="0">
                <a:solidFill>
                  <a:schemeClr val="dk1"/>
                </a:solidFill>
              </a:rPr>
              <a:t>Build, Acquire and Implement (BAI)</a:t>
            </a:r>
            <a:endParaRPr sz="15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1500" dirty="0">
                <a:solidFill>
                  <a:schemeClr val="dk1"/>
                </a:solidFill>
              </a:rPr>
              <a:t>Deliver, Service and Support (DSS)</a:t>
            </a:r>
            <a:endParaRPr sz="15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1500" dirty="0">
                <a:solidFill>
                  <a:schemeClr val="dk1"/>
                </a:solidFill>
              </a:rPr>
              <a:t>Monitor, Evaluate and Assess (MEA)</a:t>
            </a:r>
            <a:endParaRPr sz="1500" dirty="0">
              <a:solidFill>
                <a:schemeClr val="dk1"/>
              </a:solidFill>
            </a:endParaRPr>
          </a:p>
        </p:txBody>
      </p:sp>
      <p:pic>
        <p:nvPicPr>
          <p:cNvPr id="296" name="Google Shape;296;p41"/>
          <p:cNvPicPr preferRelativeResize="0"/>
          <p:nvPr/>
        </p:nvPicPr>
        <p:blipFill>
          <a:blip r:embed="rId3">
            <a:alphaModFix/>
          </a:blip>
          <a:stretch>
            <a:fillRect/>
          </a:stretch>
        </p:blipFill>
        <p:spPr>
          <a:xfrm>
            <a:off x="273451" y="570985"/>
            <a:ext cx="3148177" cy="2023602"/>
          </a:xfrm>
          <a:prstGeom prst="rect">
            <a:avLst/>
          </a:prstGeom>
          <a:noFill/>
          <a:ln>
            <a:noFill/>
          </a:ln>
        </p:spPr>
      </p:pic>
      <p:sp>
        <p:nvSpPr>
          <p:cNvPr id="3" name="TextBox 2">
            <a:extLst>
              <a:ext uri="{FF2B5EF4-FFF2-40B4-BE49-F238E27FC236}">
                <a16:creationId xmlns:a16="http://schemas.microsoft.com/office/drawing/2014/main" id="{5DC48C88-14F4-21E8-F9B0-CA3349C9C100}"/>
              </a:ext>
            </a:extLst>
          </p:cNvPr>
          <p:cNvSpPr txBox="1"/>
          <p:nvPr/>
        </p:nvSpPr>
        <p:spPr>
          <a:xfrm>
            <a:off x="0" y="2558177"/>
            <a:ext cx="9144000" cy="2585323"/>
          </a:xfrm>
          <a:prstGeom prst="rect">
            <a:avLst/>
          </a:prstGeom>
          <a:solidFill>
            <a:schemeClr val="bg1"/>
          </a:solidFill>
          <a:ln w="28575">
            <a:solidFill>
              <a:schemeClr val="accent1"/>
            </a:solidFill>
          </a:ln>
        </p:spPr>
        <p:txBody>
          <a:bodyPr wrap="square">
            <a:spAutoFit/>
          </a:bodyPr>
          <a:lstStyle/>
          <a:p>
            <a:r>
              <a:rPr lang="en-US" sz="1800" dirty="0">
                <a:latin typeface="Calibri" panose="020F0502020204030204" pitchFamily="34" charset="0"/>
                <a:cs typeface="Calibri" panose="020F0502020204030204" pitchFamily="34" charset="0"/>
              </a:rPr>
              <a:t>Consider a company in Canberra, Australia, named "</a:t>
            </a:r>
            <a:r>
              <a:rPr lang="en-US" sz="1800" dirty="0" err="1">
                <a:latin typeface="Calibri" panose="020F0502020204030204" pitchFamily="34" charset="0"/>
                <a:cs typeface="Calibri" panose="020F0502020204030204" pitchFamily="34" charset="0"/>
              </a:rPr>
              <a:t>CapitalTech</a:t>
            </a:r>
            <a:r>
              <a:rPr lang="en-US" sz="1800" dirty="0">
                <a:latin typeface="Calibri" panose="020F0502020204030204" pitchFamily="34" charset="0"/>
                <a:cs typeface="Calibri" panose="020F0502020204030204" pitchFamily="34" charset="0"/>
              </a:rPr>
              <a:t> Services." They implement COBIT 5 to structure their IT governance:</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EDM</a:t>
            </a:r>
            <a:r>
              <a:rPr lang="en-US" sz="1800" dirty="0">
                <a:latin typeface="Calibri" panose="020F0502020204030204" pitchFamily="34" charset="0"/>
                <a:cs typeface="Calibri" panose="020F0502020204030204" pitchFamily="34" charset="0"/>
              </a:rPr>
              <a:t>: Establish governance practices to evaluate and direct IT performance.</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APO</a:t>
            </a:r>
            <a:r>
              <a:rPr lang="en-US" sz="1800" dirty="0">
                <a:latin typeface="Calibri" panose="020F0502020204030204" pitchFamily="34" charset="0"/>
                <a:cs typeface="Calibri" panose="020F0502020204030204" pitchFamily="34" charset="0"/>
              </a:rPr>
              <a:t>: Develop strategic IT plans aligned with business goals.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BAI</a:t>
            </a:r>
            <a:r>
              <a:rPr lang="en-US" sz="1800" dirty="0">
                <a:latin typeface="Calibri" panose="020F0502020204030204" pitchFamily="34" charset="0"/>
                <a:cs typeface="Calibri" panose="020F0502020204030204" pitchFamily="34" charset="0"/>
              </a:rPr>
              <a:t>: Manage IT project implementations and acquisitions.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DSS</a:t>
            </a:r>
            <a:r>
              <a:rPr lang="en-US" sz="1800" dirty="0">
                <a:latin typeface="Calibri" panose="020F0502020204030204" pitchFamily="34" charset="0"/>
                <a:cs typeface="Calibri" panose="020F0502020204030204" pitchFamily="34" charset="0"/>
              </a:rPr>
              <a:t>: Provide operational support and IT service delivery.</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MEA</a:t>
            </a:r>
            <a:r>
              <a:rPr lang="en-US" sz="1800" dirty="0">
                <a:latin typeface="Calibri" panose="020F0502020204030204" pitchFamily="34" charset="0"/>
                <a:cs typeface="Calibri" panose="020F0502020204030204" pitchFamily="34" charset="0"/>
              </a:rPr>
              <a:t>: Continuously monitor and assess IT processes to ensure compliance and performance.</a:t>
            </a:r>
          </a:p>
          <a:p>
            <a:r>
              <a:rPr lang="en-US" sz="1800" dirty="0">
                <a:latin typeface="Calibri" panose="020F0502020204030204" pitchFamily="34" charset="0"/>
                <a:cs typeface="Calibri" panose="020F0502020204030204" pitchFamily="34" charset="0"/>
              </a:rPr>
              <a:t>By adopting COBIT 5, </a:t>
            </a:r>
            <a:r>
              <a:rPr lang="en-US" sz="1800" dirty="0" err="1">
                <a:latin typeface="Calibri" panose="020F0502020204030204" pitchFamily="34" charset="0"/>
                <a:cs typeface="Calibri" panose="020F0502020204030204" pitchFamily="34" charset="0"/>
              </a:rPr>
              <a:t>CapitalTech</a:t>
            </a:r>
            <a:r>
              <a:rPr lang="en-US" sz="1800" dirty="0">
                <a:latin typeface="Calibri" panose="020F0502020204030204" pitchFamily="34" charset="0"/>
                <a:cs typeface="Calibri" panose="020F0502020204030204" pitchFamily="34" charset="0"/>
              </a:rPr>
              <a:t> Services can effectively manage and govern their IT operations, ensuring alignment with their organizational objectives.</a:t>
            </a:r>
          </a:p>
        </p:txBody>
      </p:sp>
    </p:spTree>
    <p:extLst>
      <p:ext uri="{BB962C8B-B14F-4D97-AF65-F5344CB8AC3E}">
        <p14:creationId xmlns:p14="http://schemas.microsoft.com/office/powerpoint/2010/main" val="16479848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0"/>
        <p:cNvGrpSpPr/>
        <p:nvPr/>
      </p:nvGrpSpPr>
      <p:grpSpPr>
        <a:xfrm>
          <a:off x="0" y="0"/>
          <a:ext cx="0" cy="0"/>
          <a:chOff x="0" y="0"/>
          <a:chExt cx="0" cy="0"/>
        </a:xfrm>
      </p:grpSpPr>
      <p:sp>
        <p:nvSpPr>
          <p:cNvPr id="301" name="Google Shape;301;p42"/>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Library (ITIL)</a:t>
            </a:r>
            <a:endParaRPr sz="700"/>
          </a:p>
        </p:txBody>
      </p:sp>
      <p:sp>
        <p:nvSpPr>
          <p:cNvPr id="302" name="Google Shape;302;p42"/>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03" name="Google Shape;303;p42"/>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04" name="Google Shape;304;p42"/>
          <p:cNvSpPr txBox="1"/>
          <p:nvPr/>
        </p:nvSpPr>
        <p:spPr>
          <a:xfrm>
            <a:off x="0" y="1032785"/>
            <a:ext cx="5565058" cy="4078009"/>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ITIL is a </a:t>
            </a:r>
            <a:r>
              <a:rPr lang="en-GB" sz="2000" b="1" dirty="0">
                <a:solidFill>
                  <a:schemeClr val="dk1"/>
                </a:solidFill>
              </a:rPr>
              <a:t>framework of best practices</a:t>
            </a:r>
            <a:r>
              <a:rPr lang="en-GB" sz="2000" dirty="0">
                <a:solidFill>
                  <a:schemeClr val="dk1"/>
                </a:solidFill>
              </a:rPr>
              <a:t>, based on a process-based approach, to improve the delivery of high-quality IT services at a low cost.  </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The </a:t>
            </a:r>
            <a:r>
              <a:rPr lang="en-GB" sz="2000" b="1" dirty="0">
                <a:solidFill>
                  <a:schemeClr val="dk1"/>
                </a:solidFill>
              </a:rPr>
              <a:t>content </a:t>
            </a:r>
            <a:r>
              <a:rPr lang="en-GB" sz="2000" dirty="0">
                <a:solidFill>
                  <a:schemeClr val="dk1"/>
                </a:solidFill>
              </a:rPr>
              <a:t>of ITIL is </a:t>
            </a:r>
            <a:r>
              <a:rPr lang="en-GB" sz="2000" b="1" dirty="0">
                <a:solidFill>
                  <a:schemeClr val="dk1"/>
                </a:solidFill>
              </a:rPr>
              <a:t>independent of tools, vendors, or industry</a:t>
            </a:r>
            <a:r>
              <a:rPr lang="en-GB" sz="2000" dirty="0">
                <a:solidFill>
                  <a:schemeClr val="dk1"/>
                </a:solidFill>
              </a:rPr>
              <a:t> in which the service is executed and can be applied to organizations of any size. </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However, it is </a:t>
            </a:r>
            <a:r>
              <a:rPr lang="en-GB" sz="2000" b="1" dirty="0">
                <a:solidFill>
                  <a:schemeClr val="dk1"/>
                </a:solidFill>
              </a:rPr>
              <a:t>not intended to be applied as-is</a:t>
            </a:r>
            <a:r>
              <a:rPr lang="en-GB" sz="2000" dirty="0">
                <a:solidFill>
                  <a:schemeClr val="dk1"/>
                </a:solidFill>
              </a:rPr>
              <a:t>; organizations are motivated to adapt it to meet their own business needs. </a:t>
            </a:r>
            <a:endParaRPr sz="2000" dirty="0">
              <a:solidFill>
                <a:schemeClr val="dk1"/>
              </a:solidFill>
            </a:endParaRPr>
          </a:p>
        </p:txBody>
      </p:sp>
      <p:sp>
        <p:nvSpPr>
          <p:cNvPr id="3" name="TextBox 2">
            <a:extLst>
              <a:ext uri="{FF2B5EF4-FFF2-40B4-BE49-F238E27FC236}">
                <a16:creationId xmlns:a16="http://schemas.microsoft.com/office/drawing/2014/main" id="{CB5E877D-E72F-6723-2411-93DD90F0D0D4}"/>
              </a:ext>
            </a:extLst>
          </p:cNvPr>
          <p:cNvSpPr txBox="1"/>
          <p:nvPr/>
        </p:nvSpPr>
        <p:spPr>
          <a:xfrm>
            <a:off x="5565058" y="155704"/>
            <a:ext cx="3578942" cy="4832092"/>
          </a:xfrm>
          <a:prstGeom prst="rect">
            <a:avLst/>
          </a:prstGeom>
          <a:solidFill>
            <a:schemeClr val="bg1"/>
          </a:solidFill>
          <a:ln w="28575">
            <a:solidFill>
              <a:schemeClr val="accent1"/>
            </a:solidFill>
          </a:ln>
        </p:spPr>
        <p:txBody>
          <a:bodyPr wrap="square">
            <a:spAutoFit/>
          </a:bodyPr>
          <a:lstStyle/>
          <a:p>
            <a:r>
              <a:rPr lang="en-US" sz="2200" dirty="0">
                <a:latin typeface="Calibri" panose="020F0502020204030204" pitchFamily="34" charset="0"/>
                <a:cs typeface="Calibri" panose="020F0502020204030204" pitchFamily="34" charset="0"/>
              </a:rPr>
              <a:t>We explain ITIL (Information Technology Infrastructure Library), which is a framework of best practices aimed at improving the delivery of high-quality IT services cost-effectively. It emphasizes that ITIL's guidelines are adaptable to any tools, vendors, or industries and should be customized by organizations to fit their specific business needs.</a:t>
            </a:r>
            <a:endParaRPr lang="en-AU" sz="2200" dirty="0">
              <a:latin typeface="Calibri" panose="020F0502020204030204" pitchFamily="34"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3"/>
        <p:cNvGrpSpPr/>
        <p:nvPr/>
      </p:nvGrpSpPr>
      <p:grpSpPr>
        <a:xfrm>
          <a:off x="0" y="0"/>
          <a:ext cx="0" cy="0"/>
          <a:chOff x="0" y="0"/>
          <a:chExt cx="0" cy="0"/>
        </a:xfrm>
      </p:grpSpPr>
      <p:sp>
        <p:nvSpPr>
          <p:cNvPr id="174" name="Google Shape;174;p28"/>
          <p:cNvSpPr txBox="1"/>
          <p:nvPr/>
        </p:nvSpPr>
        <p:spPr>
          <a:xfrm>
            <a:off x="199866" y="-15766"/>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Open-Ended Question</a:t>
            </a:r>
            <a:endParaRPr sz="700" dirty="0"/>
          </a:p>
        </p:txBody>
      </p:sp>
      <p:sp>
        <p:nvSpPr>
          <p:cNvPr id="175" name="Google Shape;175;p2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6" name="Google Shape;176;p2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7" name="Google Shape;177;p28"/>
          <p:cNvSpPr txBox="1"/>
          <p:nvPr/>
        </p:nvSpPr>
        <p:spPr>
          <a:xfrm>
            <a:off x="0" y="575165"/>
            <a:ext cx="9136118" cy="1458831"/>
          </a:xfrm>
          <a:prstGeom prst="rect">
            <a:avLst/>
          </a:prstGeom>
          <a:noFill/>
          <a:ln>
            <a:noFill/>
          </a:ln>
        </p:spPr>
        <p:txBody>
          <a:bodyPr spcFirstLastPara="1" wrap="square" lIns="91425" tIns="91425" rIns="91425" bIns="91425" anchor="t" anchorCtr="0">
            <a:spAutoFit/>
          </a:bodyPr>
          <a:lstStyle/>
          <a:p>
            <a:pPr marL="107950" lvl="0" algn="l" rtl="0">
              <a:lnSpc>
                <a:spcPct val="115000"/>
              </a:lnSpc>
              <a:spcBef>
                <a:spcPts val="0"/>
              </a:spcBef>
              <a:spcAft>
                <a:spcPts val="0"/>
              </a:spcAft>
              <a:buClr>
                <a:schemeClr val="dk1"/>
              </a:buClr>
              <a:buSzPts val="1900"/>
            </a:pPr>
            <a:r>
              <a:rPr lang="en-US" sz="2400" b="1" dirty="0">
                <a:solidFill>
                  <a:schemeClr val="dk1"/>
                </a:solidFill>
                <a:latin typeface="Calibri" panose="020F0502020204030204" pitchFamily="34" charset="0"/>
                <a:cs typeface="Calibri" panose="020F0502020204030204" pitchFamily="34" charset="0"/>
              </a:rPr>
              <a:t>How do IT governance frameworks support organizations in aligning IT strategies with business objectives and improving overall performance?</a:t>
            </a:r>
            <a:endParaRPr sz="2400" b="1" dirty="0">
              <a:solidFill>
                <a:schemeClr val="dk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ABDFAA83-5AA8-9973-5CDF-75576CEFBC15}"/>
              </a:ext>
            </a:extLst>
          </p:cNvPr>
          <p:cNvSpPr txBox="1"/>
          <p:nvPr/>
        </p:nvSpPr>
        <p:spPr>
          <a:xfrm>
            <a:off x="7882" y="2004179"/>
            <a:ext cx="9136118" cy="3139321"/>
          </a:xfrm>
          <a:prstGeom prst="rect">
            <a:avLst/>
          </a:prstGeom>
          <a:solidFill>
            <a:schemeClr val="bg1"/>
          </a:solidFill>
        </p:spPr>
        <p:txBody>
          <a:bodyPr wrap="square">
            <a:spAutoFit/>
          </a:bodyPr>
          <a:lstStyle/>
          <a:p>
            <a:r>
              <a:rPr lang="en-US" sz="2200" dirty="0">
                <a:latin typeface="Calibri" panose="020F0502020204030204" pitchFamily="34" charset="0"/>
                <a:cs typeface="Calibri" panose="020F0502020204030204" pitchFamily="34" charset="0"/>
              </a:rPr>
              <a:t>IT governance frameworks are essential tools that help organizations ensure their IT strategies align with their business objectives. These frameworks, such as COBIT, ITIL, and ISO standards, provide structured approaches to managing IT resources, mitigating risks, ensuring compliance with regulations, and optimizing the value of IT investments. For example, a financial institution in Sydney might implement COBIT to align its IT operations with strategic goals, ensuring regulatory compliance and enhancing operational efficiency. By leveraging these frameworks, organizations can achieve better decision-making, improved accountability, and ultimately enhanced performance.</a:t>
            </a:r>
            <a:endParaRPr lang="en-AU" sz="2200" dirty="0">
              <a:latin typeface="Calibri" panose="020F0502020204030204" pitchFamily="34" charset="0"/>
              <a:cs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0"/>
        <p:cNvGrpSpPr/>
        <p:nvPr/>
      </p:nvGrpSpPr>
      <p:grpSpPr>
        <a:xfrm>
          <a:off x="0" y="0"/>
          <a:ext cx="0" cy="0"/>
          <a:chOff x="0" y="0"/>
          <a:chExt cx="0" cy="0"/>
        </a:xfrm>
      </p:grpSpPr>
      <p:sp>
        <p:nvSpPr>
          <p:cNvPr id="301" name="Google Shape;301;p42"/>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Library (ITIL)</a:t>
            </a:r>
            <a:endParaRPr sz="700"/>
          </a:p>
        </p:txBody>
      </p:sp>
      <p:sp>
        <p:nvSpPr>
          <p:cNvPr id="302" name="Google Shape;302;p42"/>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03" name="Google Shape;303;p42"/>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04" name="Google Shape;304;p42"/>
          <p:cNvSpPr txBox="1"/>
          <p:nvPr/>
        </p:nvSpPr>
        <p:spPr>
          <a:xfrm>
            <a:off x="0" y="1032785"/>
            <a:ext cx="5417574" cy="4078009"/>
          </a:xfrm>
          <a:prstGeom prst="rect">
            <a:avLst/>
          </a:prstGeom>
          <a:solidFill>
            <a:schemeClr val="bg1"/>
          </a:solid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ITIL is a </a:t>
            </a:r>
            <a:r>
              <a:rPr lang="en-GB" sz="2000" b="1" dirty="0">
                <a:solidFill>
                  <a:schemeClr val="dk1"/>
                </a:solidFill>
              </a:rPr>
              <a:t>framework of best practices</a:t>
            </a:r>
            <a:r>
              <a:rPr lang="en-GB" sz="2000" dirty="0">
                <a:solidFill>
                  <a:schemeClr val="dk1"/>
                </a:solidFill>
              </a:rPr>
              <a:t>, based on a process-based approach, to improve the delivery of high-quality IT services at a low cost.  </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The </a:t>
            </a:r>
            <a:r>
              <a:rPr lang="en-GB" sz="2000" b="1" dirty="0">
                <a:solidFill>
                  <a:schemeClr val="dk1"/>
                </a:solidFill>
              </a:rPr>
              <a:t>content </a:t>
            </a:r>
            <a:r>
              <a:rPr lang="en-GB" sz="2000" dirty="0">
                <a:solidFill>
                  <a:schemeClr val="dk1"/>
                </a:solidFill>
              </a:rPr>
              <a:t>of ITIL is </a:t>
            </a:r>
            <a:r>
              <a:rPr lang="en-GB" sz="2000" b="1" dirty="0">
                <a:solidFill>
                  <a:schemeClr val="dk1"/>
                </a:solidFill>
              </a:rPr>
              <a:t>independent of tools, vendors, or industry</a:t>
            </a:r>
            <a:r>
              <a:rPr lang="en-GB" sz="2000" dirty="0">
                <a:solidFill>
                  <a:schemeClr val="dk1"/>
                </a:solidFill>
              </a:rPr>
              <a:t> in which the service is executed and can be applied to organizations of any size. </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However, it is </a:t>
            </a:r>
            <a:r>
              <a:rPr lang="en-GB" sz="2000" b="1" dirty="0">
                <a:solidFill>
                  <a:schemeClr val="dk1"/>
                </a:solidFill>
              </a:rPr>
              <a:t>not intended to be applied as-is</a:t>
            </a:r>
            <a:r>
              <a:rPr lang="en-GB" sz="2000" dirty="0">
                <a:solidFill>
                  <a:schemeClr val="dk1"/>
                </a:solidFill>
              </a:rPr>
              <a:t>; organizations are motivated to adapt it to meet their own business needs. </a:t>
            </a:r>
            <a:endParaRPr sz="2000" dirty="0">
              <a:solidFill>
                <a:schemeClr val="dk1"/>
              </a:solidFill>
            </a:endParaRPr>
          </a:p>
        </p:txBody>
      </p:sp>
      <p:sp>
        <p:nvSpPr>
          <p:cNvPr id="3" name="TextBox 2">
            <a:extLst>
              <a:ext uri="{FF2B5EF4-FFF2-40B4-BE49-F238E27FC236}">
                <a16:creationId xmlns:a16="http://schemas.microsoft.com/office/drawing/2014/main" id="{CB5E877D-E72F-6723-2411-93DD90F0D0D4}"/>
              </a:ext>
            </a:extLst>
          </p:cNvPr>
          <p:cNvSpPr txBox="1"/>
          <p:nvPr/>
        </p:nvSpPr>
        <p:spPr>
          <a:xfrm>
            <a:off x="5417574" y="155704"/>
            <a:ext cx="3726426" cy="4770537"/>
          </a:xfrm>
          <a:prstGeom prst="rect">
            <a:avLst/>
          </a:prstGeom>
          <a:solidFill>
            <a:schemeClr val="bg1"/>
          </a:solidFill>
          <a:ln w="28575">
            <a:solidFill>
              <a:schemeClr val="accent1"/>
            </a:solidFill>
          </a:ln>
        </p:spPr>
        <p:txBody>
          <a:bodyPr wrap="square">
            <a:spAutoFit/>
          </a:bodyPr>
          <a:lstStyle/>
          <a:p>
            <a:r>
              <a:rPr lang="en-US" sz="1900" dirty="0">
                <a:latin typeface="Calibri" panose="020F0502020204030204" pitchFamily="34" charset="0"/>
                <a:cs typeface="Calibri" panose="020F0502020204030204" pitchFamily="34" charset="0"/>
              </a:rPr>
              <a:t>Consider a company in Brisbane, Australia, named "Brisbane IT Services." They implement ITIL to enhance their IT service delivery by:</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Framework of Best Practices</a:t>
            </a:r>
            <a:r>
              <a:rPr lang="en-US" sz="1900" dirty="0">
                <a:latin typeface="Calibri" panose="020F0502020204030204" pitchFamily="34" charset="0"/>
                <a:cs typeface="Calibri" panose="020F0502020204030204" pitchFamily="34" charset="0"/>
              </a:rPr>
              <a:t>: Using ITIL's process-based approach to streamline their IT operations and reduce costs.</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Adaptable Content</a:t>
            </a:r>
            <a:r>
              <a:rPr lang="en-US" sz="1900" dirty="0">
                <a:latin typeface="Calibri" panose="020F0502020204030204" pitchFamily="34" charset="0"/>
                <a:cs typeface="Calibri" panose="020F0502020204030204" pitchFamily="34" charset="0"/>
              </a:rPr>
              <a:t>: Customizing ITIL guidelines to fit their unique business requirements and existing IT infrastructure.</a:t>
            </a:r>
          </a:p>
          <a:p>
            <a:r>
              <a:rPr lang="en-US" sz="1900" dirty="0">
                <a:latin typeface="Calibri" panose="020F0502020204030204" pitchFamily="34" charset="0"/>
                <a:cs typeface="Calibri" panose="020F0502020204030204" pitchFamily="34" charset="0"/>
              </a:rPr>
              <a:t>By doing so, Brisbane IT Services can improve service quality and efficiency, ensuring they meet their clients' needs effectively.</a:t>
            </a:r>
          </a:p>
        </p:txBody>
      </p:sp>
    </p:spTree>
    <p:extLst>
      <p:ext uri="{BB962C8B-B14F-4D97-AF65-F5344CB8AC3E}">
        <p14:creationId xmlns:p14="http://schemas.microsoft.com/office/powerpoint/2010/main" val="24735207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
        <p:cNvGrpSpPr/>
        <p:nvPr/>
      </p:nvGrpSpPr>
      <p:grpSpPr>
        <a:xfrm>
          <a:off x="0" y="0"/>
          <a:ext cx="0" cy="0"/>
          <a:chOff x="0" y="0"/>
          <a:chExt cx="0" cy="0"/>
        </a:xfrm>
      </p:grpSpPr>
      <p:sp>
        <p:nvSpPr>
          <p:cNvPr id="309" name="Google Shape;309;p43"/>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Structure of ITIL v4</a:t>
            </a:r>
            <a:endParaRPr sz="700"/>
          </a:p>
        </p:txBody>
      </p:sp>
      <p:sp>
        <p:nvSpPr>
          <p:cNvPr id="310" name="Google Shape;310;p43"/>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11" name="Google Shape;311;p43"/>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12" name="Google Shape;312;p43"/>
          <p:cNvSpPr txBox="1"/>
          <p:nvPr/>
        </p:nvSpPr>
        <p:spPr>
          <a:xfrm>
            <a:off x="273450" y="1052450"/>
            <a:ext cx="7332000" cy="26922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Clr>
                <a:schemeClr val="dk1"/>
              </a:buClr>
              <a:buSzPts val="1800"/>
              <a:buAutoNum type="arabicPeriod"/>
            </a:pPr>
            <a:r>
              <a:rPr lang="en-GB" sz="1800">
                <a:solidFill>
                  <a:schemeClr val="dk1"/>
                </a:solidFill>
              </a:rPr>
              <a:t>Key concepts (key concepts) of service management</a:t>
            </a:r>
            <a:endParaRPr sz="1800">
              <a:solidFill>
                <a:schemeClr val="dk1"/>
              </a:solidFill>
            </a:endParaRPr>
          </a:p>
          <a:p>
            <a:pPr marL="457200" lvl="0" indent="-342900" algn="l" rtl="0">
              <a:lnSpc>
                <a:spcPct val="115000"/>
              </a:lnSpc>
              <a:spcBef>
                <a:spcPts val="0"/>
              </a:spcBef>
              <a:spcAft>
                <a:spcPts val="0"/>
              </a:spcAft>
              <a:buClr>
                <a:schemeClr val="dk1"/>
              </a:buClr>
              <a:buSzPts val="1800"/>
              <a:buAutoNum type="arabicPeriod"/>
            </a:pPr>
            <a:r>
              <a:rPr lang="en-GB" sz="1800">
                <a:solidFill>
                  <a:schemeClr val="dk1"/>
                </a:solidFill>
              </a:rPr>
              <a:t>Service management</a:t>
            </a:r>
            <a:endParaRPr sz="1800">
              <a:solidFill>
                <a:schemeClr val="dk1"/>
              </a:solidFill>
            </a:endParaRPr>
          </a:p>
          <a:p>
            <a:pPr marL="914400" lvl="1" indent="-342900" algn="l" rtl="0">
              <a:lnSpc>
                <a:spcPct val="115000"/>
              </a:lnSpc>
              <a:spcBef>
                <a:spcPts val="0"/>
              </a:spcBef>
              <a:spcAft>
                <a:spcPts val="0"/>
              </a:spcAft>
              <a:buClr>
                <a:schemeClr val="dk1"/>
              </a:buClr>
              <a:buSzPts val="1800"/>
              <a:buAutoNum type="alphaLcPeriod"/>
            </a:pPr>
            <a:r>
              <a:rPr lang="en-GB" sz="1800">
                <a:solidFill>
                  <a:schemeClr val="dk1"/>
                </a:solidFill>
              </a:rPr>
              <a:t>Organizations and individuals</a:t>
            </a:r>
            <a:endParaRPr sz="1800">
              <a:solidFill>
                <a:schemeClr val="dk1"/>
              </a:solidFill>
            </a:endParaRPr>
          </a:p>
          <a:p>
            <a:pPr marL="914400" lvl="1" indent="-342900" algn="l" rtl="0">
              <a:lnSpc>
                <a:spcPct val="115000"/>
              </a:lnSpc>
              <a:spcBef>
                <a:spcPts val="0"/>
              </a:spcBef>
              <a:spcAft>
                <a:spcPts val="0"/>
              </a:spcAft>
              <a:buClr>
                <a:schemeClr val="dk1"/>
              </a:buClr>
              <a:buSzPts val="1800"/>
              <a:buAutoNum type="alphaLcPeriod"/>
            </a:pPr>
            <a:r>
              <a:rPr lang="en-GB" sz="1800">
                <a:solidFill>
                  <a:schemeClr val="dk1"/>
                </a:solidFill>
              </a:rPr>
              <a:t>Information technology</a:t>
            </a:r>
            <a:endParaRPr sz="1800">
              <a:solidFill>
                <a:schemeClr val="dk1"/>
              </a:solidFill>
            </a:endParaRPr>
          </a:p>
          <a:p>
            <a:pPr marL="914400" lvl="1" indent="-342900" algn="l" rtl="0">
              <a:lnSpc>
                <a:spcPct val="115000"/>
              </a:lnSpc>
              <a:spcBef>
                <a:spcPts val="0"/>
              </a:spcBef>
              <a:spcAft>
                <a:spcPts val="0"/>
              </a:spcAft>
              <a:buClr>
                <a:schemeClr val="dk1"/>
              </a:buClr>
              <a:buSzPts val="1800"/>
              <a:buAutoNum type="alphaLcPeriod"/>
            </a:pPr>
            <a:r>
              <a:rPr lang="en-GB" sz="1800">
                <a:solidFill>
                  <a:schemeClr val="dk1"/>
                </a:solidFill>
              </a:rPr>
              <a:t>Partners and suppliers</a:t>
            </a:r>
            <a:endParaRPr sz="1800">
              <a:solidFill>
                <a:schemeClr val="dk1"/>
              </a:solidFill>
            </a:endParaRPr>
          </a:p>
          <a:p>
            <a:pPr marL="914400" lvl="1" indent="-342900" algn="l" rtl="0">
              <a:lnSpc>
                <a:spcPct val="115000"/>
              </a:lnSpc>
              <a:spcBef>
                <a:spcPts val="0"/>
              </a:spcBef>
              <a:spcAft>
                <a:spcPts val="0"/>
              </a:spcAft>
              <a:buClr>
                <a:schemeClr val="dk1"/>
              </a:buClr>
              <a:buSzPts val="1800"/>
              <a:buAutoNum type="alphaLcPeriod"/>
            </a:pPr>
            <a:r>
              <a:rPr lang="en-GB" sz="1800">
                <a:solidFill>
                  <a:schemeClr val="dk1"/>
                </a:solidFill>
              </a:rPr>
              <a:t>Value flows and processes. </a:t>
            </a:r>
            <a:endParaRPr sz="1800">
              <a:solidFill>
                <a:schemeClr val="dk1"/>
              </a:solidFill>
            </a:endParaRPr>
          </a:p>
          <a:p>
            <a:pPr marL="457200" lvl="0" indent="-342900" algn="l" rtl="0">
              <a:lnSpc>
                <a:spcPct val="115000"/>
              </a:lnSpc>
              <a:spcBef>
                <a:spcPts val="0"/>
              </a:spcBef>
              <a:spcAft>
                <a:spcPts val="0"/>
              </a:spcAft>
              <a:buClr>
                <a:schemeClr val="dk1"/>
              </a:buClr>
              <a:buSzPts val="1800"/>
              <a:buAutoNum type="arabicPeriod"/>
            </a:pPr>
            <a:r>
              <a:rPr lang="en-GB" sz="1800">
                <a:solidFill>
                  <a:schemeClr val="dk1"/>
                </a:solidFill>
              </a:rPr>
              <a:t>Service Value System (SVS) </a:t>
            </a:r>
            <a:endParaRPr sz="1800">
              <a:solidFill>
                <a:schemeClr val="dk1"/>
              </a:solidFill>
            </a:endParaRPr>
          </a:p>
          <a:p>
            <a:pPr marL="457200" lvl="0" indent="-342900" algn="l" rtl="0">
              <a:lnSpc>
                <a:spcPct val="115000"/>
              </a:lnSpc>
              <a:spcBef>
                <a:spcPts val="0"/>
              </a:spcBef>
              <a:spcAft>
                <a:spcPts val="0"/>
              </a:spcAft>
              <a:buClr>
                <a:schemeClr val="dk1"/>
              </a:buClr>
              <a:buSzPts val="1800"/>
              <a:buAutoNum type="arabicPeriod"/>
            </a:pPr>
            <a:r>
              <a:rPr lang="en-GB" sz="1800">
                <a:solidFill>
                  <a:schemeClr val="dk1"/>
                </a:solidFill>
              </a:rPr>
              <a:t>Management Practices.</a:t>
            </a:r>
            <a:endParaRPr sz="1800">
              <a:solidFill>
                <a:schemeClr val="dk1"/>
              </a:solidFill>
            </a:endParaRPr>
          </a:p>
        </p:txBody>
      </p:sp>
      <p:sp>
        <p:nvSpPr>
          <p:cNvPr id="3" name="TextBox 2">
            <a:extLst>
              <a:ext uri="{FF2B5EF4-FFF2-40B4-BE49-F238E27FC236}">
                <a16:creationId xmlns:a16="http://schemas.microsoft.com/office/drawing/2014/main" id="{1926EA2C-B4F7-933A-293F-F8921A00ABE9}"/>
              </a:ext>
            </a:extLst>
          </p:cNvPr>
          <p:cNvSpPr txBox="1"/>
          <p:nvPr/>
        </p:nvSpPr>
        <p:spPr>
          <a:xfrm>
            <a:off x="4372896" y="1517552"/>
            <a:ext cx="4771103" cy="3170099"/>
          </a:xfrm>
          <a:prstGeom prst="rect">
            <a:avLst/>
          </a:prstGeom>
          <a:solidFill>
            <a:schemeClr val="bg1"/>
          </a:solidFill>
          <a:ln w="28575">
            <a:solidFill>
              <a:schemeClr val="accent1"/>
            </a:solidFill>
          </a:ln>
        </p:spPr>
        <p:txBody>
          <a:bodyPr wrap="square">
            <a:spAutoFit/>
          </a:bodyPr>
          <a:lstStyle/>
          <a:p>
            <a:r>
              <a:rPr lang="en-US" sz="2000" dirty="0">
                <a:latin typeface="Calibri" panose="020F0502020204030204" pitchFamily="34" charset="0"/>
                <a:cs typeface="Calibri" panose="020F0502020204030204" pitchFamily="34" charset="0"/>
              </a:rPr>
              <a:t>We outline the structure of ITIL v4, which includes key concepts of service management, service management elements (organizations and individuals, information technology, partners and suppliers, value flows and processes), the Service Value System (SVS), and management practices. These components collectively provide a framework for effective IT service management.</a:t>
            </a:r>
            <a:endParaRPr lang="en-AU" sz="2000" dirty="0">
              <a:latin typeface="Calibri" panose="020F0502020204030204" pitchFamily="34" charset="0"/>
              <a:cs typeface="Calibri" panose="020F0502020204030204" pitchFamily="34" charset="0"/>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
        <p:cNvGrpSpPr/>
        <p:nvPr/>
      </p:nvGrpSpPr>
      <p:grpSpPr>
        <a:xfrm>
          <a:off x="0" y="0"/>
          <a:ext cx="0" cy="0"/>
          <a:chOff x="0" y="0"/>
          <a:chExt cx="0" cy="0"/>
        </a:xfrm>
      </p:grpSpPr>
      <p:sp>
        <p:nvSpPr>
          <p:cNvPr id="309" name="Google Shape;309;p43"/>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Structure of ITIL v4</a:t>
            </a:r>
            <a:endParaRPr sz="700"/>
          </a:p>
        </p:txBody>
      </p:sp>
      <p:sp>
        <p:nvSpPr>
          <p:cNvPr id="310" name="Google Shape;310;p43"/>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11" name="Google Shape;311;p43"/>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12" name="Google Shape;312;p43"/>
          <p:cNvSpPr txBox="1"/>
          <p:nvPr/>
        </p:nvSpPr>
        <p:spPr>
          <a:xfrm>
            <a:off x="0" y="1042617"/>
            <a:ext cx="4372895" cy="3051574"/>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Clr>
                <a:schemeClr val="dk1"/>
              </a:buClr>
              <a:buSzPts val="1800"/>
              <a:buAutoNum type="arabicPeriod"/>
            </a:pPr>
            <a:r>
              <a:rPr lang="en-GB" sz="1800" dirty="0">
                <a:solidFill>
                  <a:schemeClr val="dk1"/>
                </a:solidFill>
              </a:rPr>
              <a:t>Key concepts (key concepts) of service management</a:t>
            </a:r>
            <a:endParaRPr sz="1800" dirty="0">
              <a:solidFill>
                <a:schemeClr val="dk1"/>
              </a:solidFill>
            </a:endParaRPr>
          </a:p>
          <a:p>
            <a:pPr marL="457200" lvl="0" indent="-342900" algn="l" rtl="0">
              <a:lnSpc>
                <a:spcPct val="115000"/>
              </a:lnSpc>
              <a:spcBef>
                <a:spcPts val="0"/>
              </a:spcBef>
              <a:spcAft>
                <a:spcPts val="0"/>
              </a:spcAft>
              <a:buClr>
                <a:schemeClr val="dk1"/>
              </a:buClr>
              <a:buSzPts val="1800"/>
              <a:buAutoNum type="arabicPeriod"/>
            </a:pPr>
            <a:r>
              <a:rPr lang="en-GB" sz="1800" dirty="0">
                <a:solidFill>
                  <a:schemeClr val="dk1"/>
                </a:solidFill>
              </a:rPr>
              <a:t>Service management</a:t>
            </a:r>
            <a:endParaRPr sz="1800" dirty="0">
              <a:solidFill>
                <a:schemeClr val="dk1"/>
              </a:solidFill>
            </a:endParaRPr>
          </a:p>
          <a:p>
            <a:pPr marL="914400" lvl="1" indent="-342900" algn="l" rtl="0">
              <a:lnSpc>
                <a:spcPct val="115000"/>
              </a:lnSpc>
              <a:spcBef>
                <a:spcPts val="0"/>
              </a:spcBef>
              <a:spcAft>
                <a:spcPts val="0"/>
              </a:spcAft>
              <a:buClr>
                <a:schemeClr val="dk1"/>
              </a:buClr>
              <a:buSzPts val="1800"/>
              <a:buAutoNum type="alphaLcPeriod"/>
            </a:pPr>
            <a:r>
              <a:rPr lang="en-GB" sz="1800" dirty="0">
                <a:solidFill>
                  <a:schemeClr val="dk1"/>
                </a:solidFill>
              </a:rPr>
              <a:t>Organizations and individuals</a:t>
            </a:r>
            <a:endParaRPr sz="1800" dirty="0">
              <a:solidFill>
                <a:schemeClr val="dk1"/>
              </a:solidFill>
            </a:endParaRPr>
          </a:p>
          <a:p>
            <a:pPr marL="914400" lvl="1" indent="-342900" algn="l" rtl="0">
              <a:lnSpc>
                <a:spcPct val="115000"/>
              </a:lnSpc>
              <a:spcBef>
                <a:spcPts val="0"/>
              </a:spcBef>
              <a:spcAft>
                <a:spcPts val="0"/>
              </a:spcAft>
              <a:buClr>
                <a:schemeClr val="dk1"/>
              </a:buClr>
              <a:buSzPts val="1800"/>
              <a:buAutoNum type="alphaLcPeriod"/>
            </a:pPr>
            <a:r>
              <a:rPr lang="en-GB" sz="1800" dirty="0">
                <a:solidFill>
                  <a:schemeClr val="dk1"/>
                </a:solidFill>
              </a:rPr>
              <a:t>Information technology</a:t>
            </a:r>
            <a:endParaRPr sz="1800" dirty="0">
              <a:solidFill>
                <a:schemeClr val="dk1"/>
              </a:solidFill>
            </a:endParaRPr>
          </a:p>
          <a:p>
            <a:pPr marL="914400" lvl="1" indent="-342900" algn="l" rtl="0">
              <a:lnSpc>
                <a:spcPct val="115000"/>
              </a:lnSpc>
              <a:spcBef>
                <a:spcPts val="0"/>
              </a:spcBef>
              <a:spcAft>
                <a:spcPts val="0"/>
              </a:spcAft>
              <a:buClr>
                <a:schemeClr val="dk1"/>
              </a:buClr>
              <a:buSzPts val="1800"/>
              <a:buAutoNum type="alphaLcPeriod"/>
            </a:pPr>
            <a:r>
              <a:rPr lang="en-GB" sz="1800" dirty="0">
                <a:solidFill>
                  <a:schemeClr val="dk1"/>
                </a:solidFill>
              </a:rPr>
              <a:t>Partners and suppliers</a:t>
            </a:r>
            <a:endParaRPr sz="1800" dirty="0">
              <a:solidFill>
                <a:schemeClr val="dk1"/>
              </a:solidFill>
            </a:endParaRPr>
          </a:p>
          <a:p>
            <a:pPr marL="914400" lvl="1" indent="-342900" algn="l" rtl="0">
              <a:lnSpc>
                <a:spcPct val="115000"/>
              </a:lnSpc>
              <a:spcBef>
                <a:spcPts val="0"/>
              </a:spcBef>
              <a:spcAft>
                <a:spcPts val="0"/>
              </a:spcAft>
              <a:buClr>
                <a:schemeClr val="dk1"/>
              </a:buClr>
              <a:buSzPts val="1800"/>
              <a:buAutoNum type="alphaLcPeriod"/>
            </a:pPr>
            <a:r>
              <a:rPr lang="en-GB" sz="1800" dirty="0">
                <a:solidFill>
                  <a:schemeClr val="dk1"/>
                </a:solidFill>
              </a:rPr>
              <a:t>Value flows and processes. </a:t>
            </a:r>
            <a:endParaRPr sz="1800" dirty="0">
              <a:solidFill>
                <a:schemeClr val="dk1"/>
              </a:solidFill>
            </a:endParaRPr>
          </a:p>
          <a:p>
            <a:pPr marL="457200" lvl="0" indent="-342900" algn="l" rtl="0">
              <a:lnSpc>
                <a:spcPct val="115000"/>
              </a:lnSpc>
              <a:spcBef>
                <a:spcPts val="0"/>
              </a:spcBef>
              <a:spcAft>
                <a:spcPts val="0"/>
              </a:spcAft>
              <a:buClr>
                <a:schemeClr val="dk1"/>
              </a:buClr>
              <a:buSzPts val="1800"/>
              <a:buAutoNum type="arabicPeriod"/>
            </a:pPr>
            <a:r>
              <a:rPr lang="en-GB" sz="1800" dirty="0">
                <a:solidFill>
                  <a:schemeClr val="dk1"/>
                </a:solidFill>
              </a:rPr>
              <a:t>Service Value System (SVS) </a:t>
            </a:r>
            <a:endParaRPr sz="1800" dirty="0">
              <a:solidFill>
                <a:schemeClr val="dk1"/>
              </a:solidFill>
            </a:endParaRPr>
          </a:p>
          <a:p>
            <a:pPr marL="457200" lvl="0" indent="-342900" algn="l" rtl="0">
              <a:lnSpc>
                <a:spcPct val="115000"/>
              </a:lnSpc>
              <a:spcBef>
                <a:spcPts val="0"/>
              </a:spcBef>
              <a:spcAft>
                <a:spcPts val="0"/>
              </a:spcAft>
              <a:buClr>
                <a:schemeClr val="dk1"/>
              </a:buClr>
              <a:buSzPts val="1800"/>
              <a:buAutoNum type="arabicPeriod"/>
            </a:pPr>
            <a:r>
              <a:rPr lang="en-GB" sz="1800" dirty="0">
                <a:solidFill>
                  <a:schemeClr val="dk1"/>
                </a:solidFill>
              </a:rPr>
              <a:t>Management Practices.</a:t>
            </a:r>
            <a:endParaRPr sz="1800" dirty="0">
              <a:solidFill>
                <a:schemeClr val="dk1"/>
              </a:solidFill>
            </a:endParaRPr>
          </a:p>
        </p:txBody>
      </p:sp>
      <p:sp>
        <p:nvSpPr>
          <p:cNvPr id="3" name="TextBox 2">
            <a:extLst>
              <a:ext uri="{FF2B5EF4-FFF2-40B4-BE49-F238E27FC236}">
                <a16:creationId xmlns:a16="http://schemas.microsoft.com/office/drawing/2014/main" id="{1926EA2C-B4F7-933A-293F-F8921A00ABE9}"/>
              </a:ext>
            </a:extLst>
          </p:cNvPr>
          <p:cNvSpPr txBox="1"/>
          <p:nvPr/>
        </p:nvSpPr>
        <p:spPr>
          <a:xfrm>
            <a:off x="4370435" y="343507"/>
            <a:ext cx="4771103" cy="4801314"/>
          </a:xfrm>
          <a:prstGeom prst="rect">
            <a:avLst/>
          </a:prstGeom>
          <a:solidFill>
            <a:schemeClr val="bg1"/>
          </a:solidFill>
          <a:ln w="28575">
            <a:solidFill>
              <a:schemeClr val="accent1"/>
            </a:solidFill>
          </a:ln>
        </p:spPr>
        <p:txBody>
          <a:bodyPr wrap="square">
            <a:spAutoFit/>
          </a:bodyPr>
          <a:lstStyle/>
          <a:p>
            <a:r>
              <a:rPr lang="en-US" sz="1800" dirty="0">
                <a:latin typeface="Calibri" panose="020F0502020204030204" pitchFamily="34" charset="0"/>
                <a:cs typeface="Calibri" panose="020F0502020204030204" pitchFamily="34" charset="0"/>
              </a:rPr>
              <a:t>Consider a company in Melbourne, Australia, named "Melbourne IT Solutions." They use ITIL v4 to structure their IT service management by:</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Key Concepts</a:t>
            </a:r>
            <a:r>
              <a:rPr lang="en-US" sz="1800" dirty="0">
                <a:latin typeface="Calibri" panose="020F0502020204030204" pitchFamily="34" charset="0"/>
                <a:cs typeface="Calibri" panose="020F0502020204030204" pitchFamily="34" charset="0"/>
              </a:rPr>
              <a:t>: Understanding and applying fundamental principles of service management.</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Service Management</a:t>
            </a:r>
            <a:r>
              <a:rPr lang="en-US" sz="1800" dirty="0">
                <a:latin typeface="Calibri" panose="020F0502020204030204" pitchFamily="34" charset="0"/>
                <a:cs typeface="Calibri" panose="020F0502020204030204" pitchFamily="34" charset="0"/>
              </a:rPr>
              <a:t>: Managing relationships with partners and suppliers, optimizing value flows, and aligning IT with business processes.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Service Value System (SVS)</a:t>
            </a:r>
            <a:r>
              <a:rPr lang="en-US" sz="1800" dirty="0">
                <a:latin typeface="Calibri" panose="020F0502020204030204" pitchFamily="34" charset="0"/>
                <a:cs typeface="Calibri" panose="020F0502020204030204" pitchFamily="34" charset="0"/>
              </a:rPr>
              <a:t>: Implementing a holistic approach to create value through IT services.</a:t>
            </a:r>
          </a:p>
          <a:p>
            <a:pPr>
              <a:buFont typeface="Arial" panose="020B0604020202020204" pitchFamily="34" charset="0"/>
              <a:buChar char="•"/>
            </a:pPr>
            <a:r>
              <a:rPr lang="en-US" sz="1800" b="1" dirty="0">
                <a:latin typeface="Calibri" panose="020F0502020204030204" pitchFamily="34" charset="0"/>
                <a:cs typeface="Calibri" panose="020F0502020204030204" pitchFamily="34" charset="0"/>
              </a:rPr>
              <a:t> Management Practices</a:t>
            </a:r>
            <a:r>
              <a:rPr lang="en-US" sz="1800" dirty="0">
                <a:latin typeface="Calibri" panose="020F0502020204030204" pitchFamily="34" charset="0"/>
                <a:cs typeface="Calibri" panose="020F0502020204030204" pitchFamily="34" charset="0"/>
              </a:rPr>
              <a:t>: Adopting best practices to ensure efficient and effective IT operations.</a:t>
            </a:r>
          </a:p>
          <a:p>
            <a:r>
              <a:rPr lang="en-US" sz="1800" dirty="0">
                <a:latin typeface="Calibri" panose="020F0502020204030204" pitchFamily="34" charset="0"/>
                <a:cs typeface="Calibri" panose="020F0502020204030204" pitchFamily="34" charset="0"/>
              </a:rPr>
              <a:t>By integrating these elements, Melbourne IT Solutions can improve their service delivery and ensure alignment with business goals.</a:t>
            </a:r>
          </a:p>
        </p:txBody>
      </p:sp>
    </p:spTree>
    <p:extLst>
      <p:ext uri="{BB962C8B-B14F-4D97-AF65-F5344CB8AC3E}">
        <p14:creationId xmlns:p14="http://schemas.microsoft.com/office/powerpoint/2010/main" val="38209577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p44"/>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ITIL Service Value Chain</a:t>
            </a:r>
            <a:endParaRPr sz="700"/>
          </a:p>
        </p:txBody>
      </p:sp>
      <p:sp>
        <p:nvSpPr>
          <p:cNvPr id="318" name="Google Shape;318;p44"/>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19" name="Google Shape;319;p44"/>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320" name="Google Shape;320;p44"/>
          <p:cNvPicPr preferRelativeResize="0"/>
          <p:nvPr/>
        </p:nvPicPr>
        <p:blipFill>
          <a:blip r:embed="rId3">
            <a:alphaModFix/>
          </a:blip>
          <a:stretch>
            <a:fillRect/>
          </a:stretch>
        </p:blipFill>
        <p:spPr>
          <a:xfrm>
            <a:off x="152400" y="988507"/>
            <a:ext cx="8839202" cy="2968226"/>
          </a:xfrm>
          <a:prstGeom prst="rect">
            <a:avLst/>
          </a:prstGeom>
          <a:noFill/>
          <a:ln>
            <a:noFill/>
          </a:ln>
        </p:spPr>
      </p:pic>
      <p:sp>
        <p:nvSpPr>
          <p:cNvPr id="3" name="TextBox 2">
            <a:extLst>
              <a:ext uri="{FF2B5EF4-FFF2-40B4-BE49-F238E27FC236}">
                <a16:creationId xmlns:a16="http://schemas.microsoft.com/office/drawing/2014/main" id="{182B50A9-87A2-4C09-4B65-4F04955509D2}"/>
              </a:ext>
            </a:extLst>
          </p:cNvPr>
          <p:cNvSpPr txBox="1"/>
          <p:nvPr/>
        </p:nvSpPr>
        <p:spPr>
          <a:xfrm>
            <a:off x="9832" y="3785661"/>
            <a:ext cx="9134168" cy="1200329"/>
          </a:xfrm>
          <a:prstGeom prst="rect">
            <a:avLst/>
          </a:prstGeom>
          <a:solidFill>
            <a:schemeClr val="bg1"/>
          </a:solidFill>
          <a:ln w="28575">
            <a:solidFill>
              <a:schemeClr val="accent1"/>
            </a:solidFill>
          </a:ln>
        </p:spPr>
        <p:txBody>
          <a:bodyPr wrap="square">
            <a:spAutoFit/>
          </a:bodyPr>
          <a:lstStyle/>
          <a:p>
            <a:r>
              <a:rPr lang="en-US" sz="1800" dirty="0">
                <a:latin typeface="Calibri" panose="020F0502020204030204" pitchFamily="34" charset="0"/>
                <a:cs typeface="Calibri" panose="020F0502020204030204" pitchFamily="34" charset="0"/>
              </a:rPr>
              <a:t>We illustrate the ITIL Service Value Chain, which is a model representing how demand for services leads to value through a series of interconnected activities: Plan, Engage, Design and Transition, Obtain/Build, Deliver and Support, and Improve. These activities work together to ensure effective service management and delivery</a:t>
            </a:r>
            <a:endParaRPr lang="en-AU" sz="1800" dirty="0">
              <a:latin typeface="Calibri" panose="020F0502020204030204" pitchFamily="34" charset="0"/>
              <a:cs typeface="Calibri" panose="020F0502020204030204" pitchFamily="34"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p44"/>
          <p:cNvSpPr txBox="1"/>
          <p:nvPr/>
        </p:nvSpPr>
        <p:spPr>
          <a:xfrm>
            <a:off x="0" y="0"/>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ITIL Service Value Chain</a:t>
            </a:r>
            <a:endParaRPr sz="700" dirty="0"/>
          </a:p>
        </p:txBody>
      </p:sp>
      <p:sp>
        <p:nvSpPr>
          <p:cNvPr id="318" name="Google Shape;318;p44"/>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19" name="Google Shape;319;p44"/>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320" name="Google Shape;320;p44"/>
          <p:cNvPicPr preferRelativeResize="0"/>
          <p:nvPr/>
        </p:nvPicPr>
        <p:blipFill>
          <a:blip r:embed="rId3">
            <a:alphaModFix/>
          </a:blip>
          <a:stretch>
            <a:fillRect/>
          </a:stretch>
        </p:blipFill>
        <p:spPr>
          <a:xfrm>
            <a:off x="797973" y="471408"/>
            <a:ext cx="7538222" cy="1809770"/>
          </a:xfrm>
          <a:prstGeom prst="rect">
            <a:avLst/>
          </a:prstGeom>
          <a:noFill/>
          <a:ln>
            <a:noFill/>
          </a:ln>
        </p:spPr>
      </p:pic>
      <p:sp>
        <p:nvSpPr>
          <p:cNvPr id="3" name="TextBox 2">
            <a:extLst>
              <a:ext uri="{FF2B5EF4-FFF2-40B4-BE49-F238E27FC236}">
                <a16:creationId xmlns:a16="http://schemas.microsoft.com/office/drawing/2014/main" id="{182B50A9-87A2-4C09-4B65-4F04955509D2}"/>
              </a:ext>
            </a:extLst>
          </p:cNvPr>
          <p:cNvSpPr txBox="1"/>
          <p:nvPr/>
        </p:nvSpPr>
        <p:spPr>
          <a:xfrm>
            <a:off x="0" y="2281178"/>
            <a:ext cx="9134168" cy="2862322"/>
          </a:xfrm>
          <a:prstGeom prst="rect">
            <a:avLst/>
          </a:prstGeom>
          <a:solidFill>
            <a:schemeClr val="bg1"/>
          </a:solidFill>
          <a:ln w="28575">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Consider a company in Sydney, Australia, named "</a:t>
            </a:r>
            <a:r>
              <a:rPr kumimoji="0" lang="en-US" altLang="en-US" sz="1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SydneyTech</a:t>
            </a:r>
            <a:r>
              <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Services." They apply the ITIL Service Value Chain to manage their IT services: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Plan</a:t>
            </a:r>
            <a:r>
              <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Strategizing and planning IT service activities.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Engage</a:t>
            </a:r>
            <a:r>
              <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Interacting with stakeholders to understand their needs.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Design and Transition</a:t>
            </a:r>
            <a:r>
              <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Designing and transitioning new or changed services.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Obtain/Build</a:t>
            </a:r>
            <a:r>
              <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Acquiring or building necessary service components.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Deliver and Support</a:t>
            </a:r>
            <a:r>
              <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Delivering services and providing support to users.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Improve</a:t>
            </a:r>
            <a:r>
              <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Continuously improving services based on feedback and performance data.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By following this value chain, </a:t>
            </a:r>
            <a:r>
              <a:rPr kumimoji="0" lang="en-US" altLang="en-US" sz="1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SydneyTech</a:t>
            </a:r>
            <a:r>
              <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Services ensures that they efficiently meet customer demands and deliver high-value IT services.</a:t>
            </a:r>
          </a:p>
        </p:txBody>
      </p:sp>
    </p:spTree>
    <p:extLst>
      <p:ext uri="{BB962C8B-B14F-4D97-AF65-F5344CB8AC3E}">
        <p14:creationId xmlns:p14="http://schemas.microsoft.com/office/powerpoint/2010/main" val="41715182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4"/>
        <p:cNvGrpSpPr/>
        <p:nvPr/>
      </p:nvGrpSpPr>
      <p:grpSpPr>
        <a:xfrm>
          <a:off x="0" y="0"/>
          <a:ext cx="0" cy="0"/>
          <a:chOff x="0" y="0"/>
          <a:chExt cx="0" cy="0"/>
        </a:xfrm>
      </p:grpSpPr>
      <p:sp>
        <p:nvSpPr>
          <p:cNvPr id="325" name="Google Shape;325;p45"/>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ITIL Service Value System</a:t>
            </a:r>
            <a:endParaRPr sz="700"/>
          </a:p>
        </p:txBody>
      </p:sp>
      <p:sp>
        <p:nvSpPr>
          <p:cNvPr id="326" name="Google Shape;326;p45"/>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27" name="Google Shape;327;p45"/>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328" name="Google Shape;328;p45"/>
          <p:cNvPicPr preferRelativeResize="0"/>
          <p:nvPr/>
        </p:nvPicPr>
        <p:blipFill rotWithShape="1">
          <a:blip r:embed="rId3">
            <a:alphaModFix/>
          </a:blip>
          <a:srcRect l="6448" r="7172"/>
          <a:stretch/>
        </p:blipFill>
        <p:spPr>
          <a:xfrm>
            <a:off x="3100039" y="836107"/>
            <a:ext cx="6043961" cy="2735780"/>
          </a:xfrm>
          <a:prstGeom prst="rect">
            <a:avLst/>
          </a:prstGeom>
          <a:noFill/>
          <a:ln>
            <a:noFill/>
          </a:ln>
        </p:spPr>
      </p:pic>
      <p:sp>
        <p:nvSpPr>
          <p:cNvPr id="3" name="TextBox 2">
            <a:extLst>
              <a:ext uri="{FF2B5EF4-FFF2-40B4-BE49-F238E27FC236}">
                <a16:creationId xmlns:a16="http://schemas.microsoft.com/office/drawing/2014/main" id="{3F685653-FDCD-3772-3FD7-DF07EAB36A70}"/>
              </a:ext>
            </a:extLst>
          </p:cNvPr>
          <p:cNvSpPr txBox="1"/>
          <p:nvPr/>
        </p:nvSpPr>
        <p:spPr>
          <a:xfrm>
            <a:off x="0" y="1002926"/>
            <a:ext cx="3033132" cy="3893374"/>
          </a:xfrm>
          <a:prstGeom prst="rect">
            <a:avLst/>
          </a:prstGeom>
          <a:solidFill>
            <a:schemeClr val="bg1"/>
          </a:solidFill>
          <a:ln w="28575">
            <a:solidFill>
              <a:schemeClr val="accent1"/>
            </a:solidFill>
          </a:ln>
        </p:spPr>
        <p:txBody>
          <a:bodyPr wrap="square">
            <a:spAutoFit/>
          </a:bodyPr>
          <a:lstStyle/>
          <a:p>
            <a:r>
              <a:rPr lang="en-US" sz="1900" dirty="0">
                <a:latin typeface="Calibri" panose="020F0502020204030204" pitchFamily="34" charset="0"/>
                <a:cs typeface="Calibri" panose="020F0502020204030204" pitchFamily="34" charset="0"/>
              </a:rPr>
              <a:t>We depict the ITIL Service Value System (SVS), which integrates various components such as guiding principles, governance, service value chain, practices, and continual improvement to convert opportunities and demands into value. The SVS ensures a holistic approach to managing IT services effectively.</a:t>
            </a:r>
            <a:endParaRPr lang="en-AU" sz="1900" dirty="0">
              <a:latin typeface="Calibri" panose="020F0502020204030204" pitchFamily="34" charset="0"/>
              <a:cs typeface="Calibri" panose="020F0502020204030204" pitchFamily="34"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4"/>
        <p:cNvGrpSpPr/>
        <p:nvPr/>
      </p:nvGrpSpPr>
      <p:grpSpPr>
        <a:xfrm>
          <a:off x="0" y="0"/>
          <a:ext cx="0" cy="0"/>
          <a:chOff x="0" y="0"/>
          <a:chExt cx="0" cy="0"/>
        </a:xfrm>
      </p:grpSpPr>
      <p:sp>
        <p:nvSpPr>
          <p:cNvPr id="325" name="Google Shape;325;p45"/>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ITIL Service Value System</a:t>
            </a:r>
            <a:endParaRPr sz="700"/>
          </a:p>
        </p:txBody>
      </p:sp>
      <p:sp>
        <p:nvSpPr>
          <p:cNvPr id="326" name="Google Shape;326;p45"/>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27" name="Google Shape;327;p45"/>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328" name="Google Shape;328;p45"/>
          <p:cNvPicPr preferRelativeResize="0"/>
          <p:nvPr/>
        </p:nvPicPr>
        <p:blipFill rotWithShape="1">
          <a:blip r:embed="rId3">
            <a:alphaModFix/>
          </a:blip>
          <a:srcRect l="6448" r="7172"/>
          <a:stretch/>
        </p:blipFill>
        <p:spPr>
          <a:xfrm>
            <a:off x="2168912" y="936829"/>
            <a:ext cx="4806176" cy="1791028"/>
          </a:xfrm>
          <a:prstGeom prst="rect">
            <a:avLst/>
          </a:prstGeom>
          <a:noFill/>
          <a:ln>
            <a:noFill/>
          </a:ln>
        </p:spPr>
      </p:pic>
      <p:sp>
        <p:nvSpPr>
          <p:cNvPr id="3" name="TextBox 2">
            <a:extLst>
              <a:ext uri="{FF2B5EF4-FFF2-40B4-BE49-F238E27FC236}">
                <a16:creationId xmlns:a16="http://schemas.microsoft.com/office/drawing/2014/main" id="{3F685653-FDCD-3772-3FD7-DF07EAB36A70}"/>
              </a:ext>
            </a:extLst>
          </p:cNvPr>
          <p:cNvSpPr txBox="1"/>
          <p:nvPr/>
        </p:nvSpPr>
        <p:spPr>
          <a:xfrm>
            <a:off x="0" y="2828579"/>
            <a:ext cx="9144000" cy="2308324"/>
          </a:xfrm>
          <a:prstGeom prst="rect">
            <a:avLst/>
          </a:prstGeom>
          <a:solidFill>
            <a:schemeClr val="bg1"/>
          </a:solidFill>
          <a:ln w="28575">
            <a:solidFill>
              <a:schemeClr val="accent1"/>
            </a:solidFill>
          </a:ln>
        </p:spPr>
        <p:txBody>
          <a:bodyPr wrap="square">
            <a:spAutoFit/>
          </a:bodyPr>
          <a:lstStyle/>
          <a:p>
            <a:r>
              <a:rPr lang="en-US" sz="1600" dirty="0">
                <a:latin typeface="Calibri" panose="020F0502020204030204" pitchFamily="34" charset="0"/>
                <a:cs typeface="Calibri" panose="020F0502020204030204" pitchFamily="34" charset="0"/>
              </a:rPr>
              <a:t>Consider a company in Canberra, Australia, named "Canberra IT Solutions." They use the ITIL Service Value System to:</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Guiding Principles</a:t>
            </a:r>
            <a:r>
              <a:rPr lang="en-US" sz="1600" dirty="0">
                <a:latin typeface="Calibri" panose="020F0502020204030204" pitchFamily="34" charset="0"/>
                <a:cs typeface="Calibri" panose="020F0502020204030204" pitchFamily="34" charset="0"/>
              </a:rPr>
              <a:t>: Establish foundational principles to guide IT service management.</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Governance</a:t>
            </a:r>
            <a:r>
              <a:rPr lang="en-US" sz="1600" dirty="0">
                <a:latin typeface="Calibri" panose="020F0502020204030204" pitchFamily="34" charset="0"/>
                <a:cs typeface="Calibri" panose="020F0502020204030204" pitchFamily="34" charset="0"/>
              </a:rPr>
              <a:t>: Ensure IT governance aligns with corporate strategies.</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Service Value Chain</a:t>
            </a:r>
            <a:r>
              <a:rPr lang="en-US" sz="1600" dirty="0">
                <a:latin typeface="Calibri" panose="020F0502020204030204" pitchFamily="34" charset="0"/>
                <a:cs typeface="Calibri" panose="020F0502020204030204" pitchFamily="34" charset="0"/>
              </a:rPr>
              <a:t>: Manage and optimize activities that create value from demand.</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Practices</a:t>
            </a:r>
            <a:r>
              <a:rPr lang="en-US" sz="1600" dirty="0">
                <a:latin typeface="Calibri" panose="020F0502020204030204" pitchFamily="34" charset="0"/>
                <a:cs typeface="Calibri" panose="020F0502020204030204" pitchFamily="34" charset="0"/>
              </a:rPr>
              <a:t>: Implement best practices across IT operations.</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Continual Improvement</a:t>
            </a:r>
            <a:r>
              <a:rPr lang="en-US" sz="1600" dirty="0">
                <a:latin typeface="Calibri" panose="020F0502020204030204" pitchFamily="34" charset="0"/>
                <a:cs typeface="Calibri" panose="020F0502020204030204" pitchFamily="34" charset="0"/>
              </a:rPr>
              <a:t>: Continuously enhance IT services based on performance data and feedback.</a:t>
            </a:r>
          </a:p>
          <a:p>
            <a:r>
              <a:rPr lang="en-US" sz="1600" dirty="0">
                <a:latin typeface="Calibri" panose="020F0502020204030204" pitchFamily="34" charset="0"/>
                <a:cs typeface="Calibri" panose="020F0502020204030204" pitchFamily="34" charset="0"/>
              </a:rPr>
              <a:t>By applying the ITIL SVS, Canberra IT Solutions can effectively turn client demands into valuable IT services, ensuring ongoing improvement and alignment with business goals.</a:t>
            </a:r>
          </a:p>
        </p:txBody>
      </p:sp>
    </p:spTree>
    <p:extLst>
      <p:ext uri="{BB962C8B-B14F-4D97-AF65-F5344CB8AC3E}">
        <p14:creationId xmlns:p14="http://schemas.microsoft.com/office/powerpoint/2010/main" val="265385606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2"/>
        <p:cNvGrpSpPr/>
        <p:nvPr/>
      </p:nvGrpSpPr>
      <p:grpSpPr>
        <a:xfrm>
          <a:off x="0" y="0"/>
          <a:ext cx="0" cy="0"/>
          <a:chOff x="0" y="0"/>
          <a:chExt cx="0" cy="0"/>
        </a:xfrm>
      </p:grpSpPr>
      <p:sp>
        <p:nvSpPr>
          <p:cNvPr id="333" name="Google Shape;333;p46"/>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CMMI</a:t>
            </a:r>
            <a:endParaRPr sz="700"/>
          </a:p>
        </p:txBody>
      </p:sp>
      <p:sp>
        <p:nvSpPr>
          <p:cNvPr id="334" name="Google Shape;334;p46"/>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35" name="Google Shape;335;p46"/>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36" name="Google Shape;336;p46"/>
          <p:cNvSpPr txBox="1"/>
          <p:nvPr/>
        </p:nvSpPr>
        <p:spPr>
          <a:xfrm>
            <a:off x="0" y="836107"/>
            <a:ext cx="5185317" cy="4078009"/>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The CMMI (Capability Maturity Model Integrated) is a model for assessing the level of maturity of an organization’s systems, product, and/or software development. </a:t>
            </a:r>
            <a:endParaRPr sz="20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It controls engineering processes, and consequently, the quality of the products and services resulting from these processes. </a:t>
            </a:r>
            <a:endParaRPr sz="20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CMMI provides a reference for best practices in software development. </a:t>
            </a:r>
            <a:endParaRPr sz="2000" dirty="0">
              <a:solidFill>
                <a:schemeClr val="dk1"/>
              </a:solidFill>
            </a:endParaRPr>
          </a:p>
        </p:txBody>
      </p:sp>
      <p:sp>
        <p:nvSpPr>
          <p:cNvPr id="3" name="TextBox 2">
            <a:extLst>
              <a:ext uri="{FF2B5EF4-FFF2-40B4-BE49-F238E27FC236}">
                <a16:creationId xmlns:a16="http://schemas.microsoft.com/office/drawing/2014/main" id="{6E8F3D1A-5A0A-74BD-22E8-EC5B81CEA28E}"/>
              </a:ext>
            </a:extLst>
          </p:cNvPr>
          <p:cNvSpPr txBox="1"/>
          <p:nvPr/>
        </p:nvSpPr>
        <p:spPr>
          <a:xfrm>
            <a:off x="5277315" y="528488"/>
            <a:ext cx="3866685" cy="4154984"/>
          </a:xfrm>
          <a:prstGeom prst="rect">
            <a:avLst/>
          </a:prstGeom>
          <a:noFill/>
          <a:ln w="28575">
            <a:solidFill>
              <a:schemeClr val="accent1"/>
            </a:solidFill>
          </a:ln>
        </p:spPr>
        <p:txBody>
          <a:bodyPr wrap="square">
            <a:spAutoFit/>
          </a:bodyPr>
          <a:lstStyle/>
          <a:p>
            <a:r>
              <a:rPr lang="en-US" sz="2200" dirty="0">
                <a:latin typeface="Calibri" panose="020F0502020204030204" pitchFamily="34" charset="0"/>
                <a:cs typeface="Calibri" panose="020F0502020204030204" pitchFamily="34" charset="0"/>
              </a:rPr>
              <a:t>We describe CMMI (Capability Maturity Model Integration), a model used to assess the maturity level of an organization's systems, product, and software development processes. It helps control engineering processes to ensure high-quality products and services and serves as a reference for best practices in software development.</a:t>
            </a:r>
            <a:endParaRPr lang="en-AU" sz="2200" dirty="0">
              <a:latin typeface="Calibri" panose="020F0502020204030204" pitchFamily="34" charset="0"/>
              <a:cs typeface="Calibri" panose="020F0502020204030204" pitchFamily="34"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2"/>
        <p:cNvGrpSpPr/>
        <p:nvPr/>
      </p:nvGrpSpPr>
      <p:grpSpPr>
        <a:xfrm>
          <a:off x="0" y="0"/>
          <a:ext cx="0" cy="0"/>
          <a:chOff x="0" y="0"/>
          <a:chExt cx="0" cy="0"/>
        </a:xfrm>
      </p:grpSpPr>
      <p:sp>
        <p:nvSpPr>
          <p:cNvPr id="333" name="Google Shape;333;p46"/>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CMMI</a:t>
            </a:r>
            <a:endParaRPr sz="700"/>
          </a:p>
        </p:txBody>
      </p:sp>
      <p:sp>
        <p:nvSpPr>
          <p:cNvPr id="334" name="Google Shape;334;p46"/>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35" name="Google Shape;335;p46"/>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36" name="Google Shape;336;p46"/>
          <p:cNvSpPr txBox="1"/>
          <p:nvPr/>
        </p:nvSpPr>
        <p:spPr>
          <a:xfrm>
            <a:off x="0" y="836107"/>
            <a:ext cx="5084957" cy="4078009"/>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The CMMI (Capability Maturity Model Integrated) is a model for assessing the level of maturity of an organization’s systems, product, and/or software development. </a:t>
            </a:r>
            <a:endParaRPr sz="20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It controls engineering processes, and consequently, the quality of the products and services resulting from these processes. </a:t>
            </a:r>
            <a:endParaRPr sz="20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CMMI provides a reference for best practices in software development. </a:t>
            </a:r>
            <a:endParaRPr sz="2000" dirty="0">
              <a:solidFill>
                <a:schemeClr val="dk1"/>
              </a:solidFill>
            </a:endParaRPr>
          </a:p>
        </p:txBody>
      </p:sp>
      <p:sp>
        <p:nvSpPr>
          <p:cNvPr id="3" name="TextBox 2">
            <a:extLst>
              <a:ext uri="{FF2B5EF4-FFF2-40B4-BE49-F238E27FC236}">
                <a16:creationId xmlns:a16="http://schemas.microsoft.com/office/drawing/2014/main" id="{6E8F3D1A-5A0A-74BD-22E8-EC5B81CEA28E}"/>
              </a:ext>
            </a:extLst>
          </p:cNvPr>
          <p:cNvSpPr txBox="1"/>
          <p:nvPr/>
        </p:nvSpPr>
        <p:spPr>
          <a:xfrm>
            <a:off x="5084956" y="40288"/>
            <a:ext cx="4059044" cy="5062924"/>
          </a:xfrm>
          <a:prstGeom prst="rect">
            <a:avLst/>
          </a:prstGeom>
          <a:solidFill>
            <a:schemeClr val="bg1"/>
          </a:solidFill>
          <a:ln w="28575">
            <a:solidFill>
              <a:schemeClr val="accent1"/>
            </a:solidFill>
          </a:ln>
        </p:spPr>
        <p:txBody>
          <a:bodyPr wrap="square">
            <a:spAutoFit/>
          </a:bodyPr>
          <a:lstStyle/>
          <a:p>
            <a:r>
              <a:rPr lang="en-US" sz="1900" dirty="0">
                <a:latin typeface="Calibri" panose="020F0502020204030204" pitchFamily="34" charset="0"/>
                <a:cs typeface="Calibri" panose="020F0502020204030204" pitchFamily="34" charset="0"/>
              </a:rPr>
              <a:t>Consider a company in Sydney, Australia, named "Innovative Software Solutions." They implement CMMI to:</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Assess Maturity</a:t>
            </a:r>
            <a:r>
              <a:rPr lang="en-US" sz="1900" dirty="0">
                <a:latin typeface="Calibri" panose="020F0502020204030204" pitchFamily="34" charset="0"/>
                <a:cs typeface="Calibri" panose="020F0502020204030204" pitchFamily="34" charset="0"/>
              </a:rPr>
              <a:t>: Evaluate the maturity of their software development processes.</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Control Processes</a:t>
            </a:r>
            <a:r>
              <a:rPr lang="en-US" sz="1900" dirty="0">
                <a:latin typeface="Calibri" panose="020F0502020204030204" pitchFamily="34" charset="0"/>
                <a:cs typeface="Calibri" panose="020F0502020204030204" pitchFamily="34" charset="0"/>
              </a:rPr>
              <a:t>: Standardize engineering processes to enhance product quality.</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Best Practices</a:t>
            </a:r>
            <a:r>
              <a:rPr lang="en-US" sz="1900" dirty="0">
                <a:latin typeface="Calibri" panose="020F0502020204030204" pitchFamily="34" charset="0"/>
                <a:cs typeface="Calibri" panose="020F0502020204030204" pitchFamily="34" charset="0"/>
              </a:rPr>
              <a:t>: Adopt industry best practices to improve software development efficiency and outcomes.</a:t>
            </a:r>
          </a:p>
          <a:p>
            <a:r>
              <a:rPr lang="en-US" sz="1900" dirty="0">
                <a:latin typeface="Calibri" panose="020F0502020204030204" pitchFamily="34" charset="0"/>
                <a:cs typeface="Calibri" panose="020F0502020204030204" pitchFamily="34" charset="0"/>
              </a:rPr>
              <a:t>By using CMMI, Innovative Software Solutions can improve their process maturity, leading to better quality software and more efficient development practices.</a:t>
            </a:r>
          </a:p>
        </p:txBody>
      </p:sp>
    </p:spTree>
    <p:extLst>
      <p:ext uri="{BB962C8B-B14F-4D97-AF65-F5344CB8AC3E}">
        <p14:creationId xmlns:p14="http://schemas.microsoft.com/office/powerpoint/2010/main" val="37517833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0"/>
        <p:cNvGrpSpPr/>
        <p:nvPr/>
      </p:nvGrpSpPr>
      <p:grpSpPr>
        <a:xfrm>
          <a:off x="0" y="0"/>
          <a:ext cx="0" cy="0"/>
          <a:chOff x="0" y="0"/>
          <a:chExt cx="0" cy="0"/>
        </a:xfrm>
      </p:grpSpPr>
      <p:sp>
        <p:nvSpPr>
          <p:cNvPr id="341" name="Google Shape;341;p47"/>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Goals of CMMI</a:t>
            </a:r>
            <a:endParaRPr sz="700"/>
          </a:p>
        </p:txBody>
      </p:sp>
      <p:sp>
        <p:nvSpPr>
          <p:cNvPr id="342" name="Google Shape;342;p47"/>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43" name="Google Shape;343;p47"/>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44" name="Google Shape;344;p47"/>
          <p:cNvSpPr txBox="1"/>
          <p:nvPr/>
        </p:nvSpPr>
        <p:spPr>
          <a:xfrm>
            <a:off x="0" y="1085904"/>
            <a:ext cx="4572000" cy="3524011"/>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1200"/>
              </a:spcBef>
              <a:spcAft>
                <a:spcPts val="0"/>
              </a:spcAft>
              <a:buClr>
                <a:schemeClr val="dk1"/>
              </a:buClr>
              <a:buSzPts val="2000"/>
              <a:buChar char="●"/>
            </a:pPr>
            <a:r>
              <a:rPr lang="en-GB" sz="2000" dirty="0">
                <a:solidFill>
                  <a:schemeClr val="dk1"/>
                </a:solidFill>
              </a:rPr>
              <a:t>Improve the quality of the delivered product and the productivity of the project</a:t>
            </a:r>
            <a:endParaRPr sz="20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Increase customer satisfaction by better meeting their requirements</a:t>
            </a:r>
            <a:endParaRPr sz="20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Reduce costs and meet deadlines</a:t>
            </a:r>
            <a:endParaRPr sz="20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Give better visibility to management and allow better risk management. </a:t>
            </a:r>
            <a:endParaRPr sz="2000" dirty="0">
              <a:solidFill>
                <a:schemeClr val="dk1"/>
              </a:solidFill>
            </a:endParaRPr>
          </a:p>
        </p:txBody>
      </p:sp>
      <p:sp>
        <p:nvSpPr>
          <p:cNvPr id="3" name="TextBox 2">
            <a:extLst>
              <a:ext uri="{FF2B5EF4-FFF2-40B4-BE49-F238E27FC236}">
                <a16:creationId xmlns:a16="http://schemas.microsoft.com/office/drawing/2014/main" id="{2ADEB474-D699-1AB3-8E0E-E4D010EBC502}"/>
              </a:ext>
            </a:extLst>
          </p:cNvPr>
          <p:cNvSpPr txBox="1"/>
          <p:nvPr/>
        </p:nvSpPr>
        <p:spPr>
          <a:xfrm>
            <a:off x="4663998" y="307873"/>
            <a:ext cx="4480002" cy="4610365"/>
          </a:xfrm>
          <a:prstGeom prst="rect">
            <a:avLst/>
          </a:prstGeom>
          <a:solidFill>
            <a:schemeClr val="bg1"/>
          </a:solidFill>
          <a:ln w="28575">
            <a:solidFill>
              <a:schemeClr val="accent1"/>
            </a:solidFill>
          </a:ln>
        </p:spPr>
        <p:txBody>
          <a:bodyPr wrap="square">
            <a:spAutoFit/>
          </a:bodyPr>
          <a:lstStyle/>
          <a:p>
            <a:pPr>
              <a:lnSpc>
                <a:spcPct val="150000"/>
              </a:lnSpc>
            </a:pPr>
            <a:r>
              <a:rPr lang="en-US" sz="2200" dirty="0">
                <a:latin typeface="Calibri" panose="020F0502020204030204" pitchFamily="34" charset="0"/>
                <a:cs typeface="Calibri" panose="020F0502020204030204" pitchFamily="34" charset="0"/>
              </a:rPr>
              <a:t>We outline the goals of CMMI, which include improving product quality and project productivity, increasing customer satisfaction by better meeting requirements, reducing costs and meeting deadlines, and providing better visibility to management for improved risk management.</a:t>
            </a:r>
            <a:endParaRPr lang="en-AU" sz="2200" dirty="0">
              <a:latin typeface="Calibri" panose="020F0502020204030204" pitchFamily="34" charset="0"/>
              <a:cs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3"/>
        <p:cNvGrpSpPr/>
        <p:nvPr/>
      </p:nvGrpSpPr>
      <p:grpSpPr>
        <a:xfrm>
          <a:off x="0" y="0"/>
          <a:ext cx="0" cy="0"/>
          <a:chOff x="0" y="0"/>
          <a:chExt cx="0" cy="0"/>
        </a:xfrm>
      </p:grpSpPr>
      <p:sp>
        <p:nvSpPr>
          <p:cNvPr id="174" name="Google Shape;174;p28"/>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Introduction</a:t>
            </a:r>
            <a:endParaRPr sz="700"/>
          </a:p>
        </p:txBody>
      </p:sp>
      <p:sp>
        <p:nvSpPr>
          <p:cNvPr id="175" name="Google Shape;175;p2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6" name="Google Shape;176;p2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7" name="Google Shape;177;p28"/>
          <p:cNvSpPr txBox="1"/>
          <p:nvPr/>
        </p:nvSpPr>
        <p:spPr>
          <a:xfrm>
            <a:off x="-102634" y="1035103"/>
            <a:ext cx="5382557" cy="4219586"/>
          </a:xfrm>
          <a:prstGeom prst="rect">
            <a:avLst/>
          </a:prstGeom>
          <a:solidFill>
            <a:schemeClr val="bg1"/>
          </a:solid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dk1"/>
              </a:buClr>
              <a:buSzPts val="1900"/>
              <a:buChar char="●"/>
            </a:pPr>
            <a:r>
              <a:rPr lang="en-GB" sz="1900" dirty="0">
                <a:solidFill>
                  <a:schemeClr val="dk1"/>
                </a:solidFill>
              </a:rPr>
              <a:t>IT is no longer a supporting tool for business, but a fundamental component of company strategy in roles such as operations, internal audit, compliance and decision support. </a:t>
            </a:r>
            <a:endParaRPr sz="1900" dirty="0">
              <a:solidFill>
                <a:schemeClr val="dk1"/>
              </a:solidFill>
            </a:endParaRPr>
          </a:p>
          <a:p>
            <a:pPr marL="457200" lvl="0" indent="-349250" algn="l" rtl="0">
              <a:lnSpc>
                <a:spcPct val="115000"/>
              </a:lnSpc>
              <a:spcBef>
                <a:spcPts val="0"/>
              </a:spcBef>
              <a:spcAft>
                <a:spcPts val="0"/>
              </a:spcAft>
              <a:buClr>
                <a:schemeClr val="dk1"/>
              </a:buClr>
              <a:buSzPts val="1900"/>
              <a:buChar char="●"/>
            </a:pPr>
            <a:r>
              <a:rPr lang="en-GB" sz="1900" b="1" dirty="0">
                <a:solidFill>
                  <a:schemeClr val="dk1"/>
                </a:solidFill>
              </a:rPr>
              <a:t>The wake of large-scale frauds</a:t>
            </a:r>
            <a:r>
              <a:rPr lang="en-GB" sz="1900" dirty="0">
                <a:solidFill>
                  <a:schemeClr val="dk1"/>
                </a:solidFill>
              </a:rPr>
              <a:t>, such as Enron and WorldCom</a:t>
            </a:r>
            <a:endParaRPr sz="1900" dirty="0">
              <a:solidFill>
                <a:schemeClr val="dk1"/>
              </a:solidFill>
            </a:endParaRPr>
          </a:p>
          <a:p>
            <a:pPr marL="457200" lvl="0" indent="-349250" algn="l" rtl="0">
              <a:lnSpc>
                <a:spcPct val="115000"/>
              </a:lnSpc>
              <a:spcBef>
                <a:spcPts val="0"/>
              </a:spcBef>
              <a:spcAft>
                <a:spcPts val="0"/>
              </a:spcAft>
              <a:buClr>
                <a:schemeClr val="dk1"/>
              </a:buClr>
              <a:buSzPts val="1900"/>
              <a:buChar char="●"/>
            </a:pPr>
            <a:r>
              <a:rPr lang="en-GB" sz="1900" dirty="0">
                <a:solidFill>
                  <a:schemeClr val="dk1"/>
                </a:solidFill>
              </a:rPr>
              <a:t>Companies and organisations started to device </a:t>
            </a:r>
            <a:r>
              <a:rPr lang="en-GB" sz="1900" b="1" dirty="0">
                <a:solidFill>
                  <a:schemeClr val="dk1"/>
                </a:solidFill>
              </a:rPr>
              <a:t>corporate governance structures </a:t>
            </a:r>
            <a:r>
              <a:rPr lang="en-GB" sz="1900" dirty="0">
                <a:solidFill>
                  <a:schemeClr val="dk1"/>
                </a:solidFill>
              </a:rPr>
              <a:t>to </a:t>
            </a:r>
            <a:r>
              <a:rPr lang="en-GB" sz="1900" b="1" dirty="0">
                <a:solidFill>
                  <a:schemeClr val="dk1"/>
                </a:solidFill>
              </a:rPr>
              <a:t>clarify </a:t>
            </a:r>
            <a:r>
              <a:rPr lang="en-GB" sz="1900" dirty="0">
                <a:solidFill>
                  <a:schemeClr val="dk1"/>
                </a:solidFill>
              </a:rPr>
              <a:t>and </a:t>
            </a:r>
            <a:r>
              <a:rPr lang="en-GB" sz="1900" b="1" dirty="0">
                <a:solidFill>
                  <a:schemeClr val="dk1"/>
                </a:solidFill>
              </a:rPr>
              <a:t>monitor</a:t>
            </a:r>
            <a:r>
              <a:rPr lang="en-GB" sz="1900" dirty="0">
                <a:solidFill>
                  <a:schemeClr val="dk1"/>
                </a:solidFill>
              </a:rPr>
              <a:t> the respective roles and responsibilities of shareholders, management and employees. </a:t>
            </a:r>
            <a:endParaRPr sz="1900" dirty="0">
              <a:solidFill>
                <a:schemeClr val="dk1"/>
              </a:solidFill>
            </a:endParaRPr>
          </a:p>
        </p:txBody>
      </p:sp>
      <p:sp>
        <p:nvSpPr>
          <p:cNvPr id="3" name="TextBox 2">
            <a:extLst>
              <a:ext uri="{FF2B5EF4-FFF2-40B4-BE49-F238E27FC236}">
                <a16:creationId xmlns:a16="http://schemas.microsoft.com/office/drawing/2014/main" id="{34CF8971-9039-32AB-3891-9C3BDFE42EAE}"/>
              </a:ext>
            </a:extLst>
          </p:cNvPr>
          <p:cNvSpPr txBox="1"/>
          <p:nvPr/>
        </p:nvSpPr>
        <p:spPr>
          <a:xfrm>
            <a:off x="5382556" y="0"/>
            <a:ext cx="3761443" cy="4616648"/>
          </a:xfrm>
          <a:prstGeom prst="rect">
            <a:avLst/>
          </a:prstGeom>
          <a:solidFill>
            <a:schemeClr val="bg1"/>
          </a:solidFill>
          <a:ln>
            <a:solidFill>
              <a:schemeClr val="accent1"/>
            </a:solidFill>
          </a:ln>
        </p:spPr>
        <p:txBody>
          <a:bodyPr wrap="square">
            <a:spAutoFit/>
          </a:bodyPr>
          <a:lstStyle/>
          <a:p>
            <a:r>
              <a:rPr lang="en-US" sz="2100" dirty="0">
                <a:latin typeface="Calibri" panose="020F0502020204030204" pitchFamily="34" charset="0"/>
                <a:cs typeface="Calibri" panose="020F0502020204030204" pitchFamily="34" charset="0"/>
              </a:rPr>
              <a:t>Information Technology (IT) has evolved from being a mere support tool to a critical part of business strategy, influencing operations, internal audits, compliance, and decision-making processes. In response to major frauds like Enron and WorldCom, companies have developed corporate governance structures to clearly define and oversee the roles and responsibilities of shareholders, management, and employees.</a:t>
            </a:r>
            <a:endParaRPr lang="en-AU" sz="21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958857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0"/>
        <p:cNvGrpSpPr/>
        <p:nvPr/>
      </p:nvGrpSpPr>
      <p:grpSpPr>
        <a:xfrm>
          <a:off x="0" y="0"/>
          <a:ext cx="0" cy="0"/>
          <a:chOff x="0" y="0"/>
          <a:chExt cx="0" cy="0"/>
        </a:xfrm>
      </p:grpSpPr>
      <p:sp>
        <p:nvSpPr>
          <p:cNvPr id="341" name="Google Shape;341;p47"/>
          <p:cNvSpPr txBox="1"/>
          <p:nvPr/>
        </p:nvSpPr>
        <p:spPr>
          <a:xfrm>
            <a:off x="470100" y="123403"/>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Goals of CMMI</a:t>
            </a:r>
            <a:endParaRPr sz="700" dirty="0"/>
          </a:p>
        </p:txBody>
      </p:sp>
      <p:sp>
        <p:nvSpPr>
          <p:cNvPr id="342" name="Google Shape;342;p47"/>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43" name="Google Shape;343;p47"/>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44" name="Google Shape;344;p47"/>
          <p:cNvSpPr txBox="1"/>
          <p:nvPr/>
        </p:nvSpPr>
        <p:spPr>
          <a:xfrm>
            <a:off x="-1" y="652544"/>
            <a:ext cx="3891777" cy="4231897"/>
          </a:xfrm>
          <a:prstGeom prst="rect">
            <a:avLst/>
          </a:prstGeom>
          <a:solidFill>
            <a:schemeClr val="bg1"/>
          </a:solidFill>
          <a:ln>
            <a:noFill/>
          </a:ln>
        </p:spPr>
        <p:txBody>
          <a:bodyPr spcFirstLastPara="1" wrap="square" lIns="91425" tIns="91425" rIns="91425" bIns="91425" anchor="t" anchorCtr="0">
            <a:spAutoFit/>
          </a:bodyPr>
          <a:lstStyle/>
          <a:p>
            <a:pPr marL="457200" lvl="0" indent="-355600" algn="l" rtl="0">
              <a:lnSpc>
                <a:spcPct val="115000"/>
              </a:lnSpc>
              <a:spcBef>
                <a:spcPts val="1200"/>
              </a:spcBef>
              <a:spcAft>
                <a:spcPts val="0"/>
              </a:spcAft>
              <a:buClr>
                <a:schemeClr val="dk1"/>
              </a:buClr>
              <a:buSzPts val="2000"/>
              <a:buChar char="●"/>
            </a:pPr>
            <a:r>
              <a:rPr lang="en-GB" sz="2000" dirty="0">
                <a:solidFill>
                  <a:schemeClr val="dk1"/>
                </a:solidFill>
              </a:rPr>
              <a:t>Improve the quality of the delivered product and the productivity of the project</a:t>
            </a:r>
            <a:endParaRPr sz="20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Increase customer satisfaction by better meeting their requirements</a:t>
            </a:r>
            <a:endParaRPr sz="20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Reduce costs and meet deadlines</a:t>
            </a:r>
            <a:endParaRPr sz="20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Give better visibility to management and allow better risk management. </a:t>
            </a:r>
            <a:endParaRPr sz="2000" dirty="0">
              <a:solidFill>
                <a:schemeClr val="dk1"/>
              </a:solidFill>
            </a:endParaRPr>
          </a:p>
        </p:txBody>
      </p:sp>
      <p:sp>
        <p:nvSpPr>
          <p:cNvPr id="3" name="TextBox 2">
            <a:extLst>
              <a:ext uri="{FF2B5EF4-FFF2-40B4-BE49-F238E27FC236}">
                <a16:creationId xmlns:a16="http://schemas.microsoft.com/office/drawing/2014/main" id="{2ADEB474-D699-1AB3-8E0E-E4D010EBC502}"/>
              </a:ext>
            </a:extLst>
          </p:cNvPr>
          <p:cNvSpPr txBox="1"/>
          <p:nvPr/>
        </p:nvSpPr>
        <p:spPr>
          <a:xfrm>
            <a:off x="3891776" y="86861"/>
            <a:ext cx="5252224" cy="4801314"/>
          </a:xfrm>
          <a:prstGeom prst="rect">
            <a:avLst/>
          </a:prstGeom>
          <a:solidFill>
            <a:schemeClr val="bg1"/>
          </a:solidFill>
          <a:ln w="28575">
            <a:solidFill>
              <a:schemeClr val="accent1"/>
            </a:solidFill>
          </a:ln>
        </p:spPr>
        <p:txBody>
          <a:bodyPr wrap="square">
            <a:spAutoFit/>
          </a:bodyPr>
          <a:lstStyle/>
          <a:p>
            <a:r>
              <a:rPr lang="en-US" sz="1700" dirty="0">
                <a:latin typeface="Calibri" panose="020F0502020204030204" pitchFamily="34" charset="0"/>
                <a:cs typeface="Calibri" panose="020F0502020204030204" pitchFamily="34" charset="0"/>
              </a:rPr>
              <a:t>Consider a company in Brisbane, Australia, named "Brisbane Software Development." They adopt CMMI to:</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Improve Quality and Productivity</a:t>
            </a:r>
            <a:r>
              <a:rPr lang="en-US" sz="1700" dirty="0">
                <a:latin typeface="Calibri" panose="020F0502020204030204" pitchFamily="34" charset="0"/>
                <a:cs typeface="Calibri" panose="020F0502020204030204" pitchFamily="34" charset="0"/>
              </a:rPr>
              <a:t>: Enhance the quality of their software products and streamline project workflows.</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Increase Customer Satisfaction</a:t>
            </a:r>
            <a:r>
              <a:rPr lang="en-US" sz="1700" dirty="0">
                <a:latin typeface="Calibri" panose="020F0502020204030204" pitchFamily="34" charset="0"/>
                <a:cs typeface="Calibri" panose="020F0502020204030204" pitchFamily="34" charset="0"/>
              </a:rPr>
              <a:t>: Better understand and meet customer requirements, leading to higher satisfaction.</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Reduce Costs and Meet Deadlines</a:t>
            </a:r>
            <a:r>
              <a:rPr lang="en-US" sz="1700" dirty="0">
                <a:latin typeface="Calibri" panose="020F0502020204030204" pitchFamily="34" charset="0"/>
                <a:cs typeface="Calibri" panose="020F0502020204030204" pitchFamily="34" charset="0"/>
              </a:rPr>
              <a:t>: Implement efficient processes to lower costs and ensure projects are completed on time.</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Better Visibility and Risk Management</a:t>
            </a:r>
            <a:r>
              <a:rPr lang="en-US" sz="1700" dirty="0">
                <a:latin typeface="Calibri" panose="020F0502020204030204" pitchFamily="34" charset="0"/>
                <a:cs typeface="Calibri" panose="020F0502020204030204" pitchFamily="34" charset="0"/>
              </a:rPr>
              <a:t>: Provide management with clear insights into project progress and risks, allowing for proactive management and mitigation.</a:t>
            </a:r>
          </a:p>
          <a:p>
            <a:r>
              <a:rPr lang="en-US" sz="1700" dirty="0">
                <a:latin typeface="Calibri" panose="020F0502020204030204" pitchFamily="34" charset="0"/>
                <a:cs typeface="Calibri" panose="020F0502020204030204" pitchFamily="34" charset="0"/>
              </a:rPr>
              <a:t>By focusing on these goals, Brisbane Software Development can deliver higher quality products more efficiently and maintain better control over their projects.</a:t>
            </a:r>
          </a:p>
        </p:txBody>
      </p:sp>
    </p:spTree>
    <p:extLst>
      <p:ext uri="{BB962C8B-B14F-4D97-AF65-F5344CB8AC3E}">
        <p14:creationId xmlns:p14="http://schemas.microsoft.com/office/powerpoint/2010/main" val="42249544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8"/>
        <p:cNvGrpSpPr/>
        <p:nvPr/>
      </p:nvGrpSpPr>
      <p:grpSpPr>
        <a:xfrm>
          <a:off x="0" y="0"/>
          <a:ext cx="0" cy="0"/>
          <a:chOff x="0" y="0"/>
          <a:chExt cx="0" cy="0"/>
        </a:xfrm>
      </p:grpSpPr>
      <p:sp>
        <p:nvSpPr>
          <p:cNvPr id="349" name="Google Shape;349;p48"/>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CMMI Levels</a:t>
            </a:r>
            <a:endParaRPr sz="700"/>
          </a:p>
        </p:txBody>
      </p:sp>
      <p:sp>
        <p:nvSpPr>
          <p:cNvPr id="350" name="Google Shape;350;p4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51" name="Google Shape;351;p4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52" name="Google Shape;352;p48"/>
          <p:cNvSpPr txBox="1"/>
          <p:nvPr/>
        </p:nvSpPr>
        <p:spPr>
          <a:xfrm>
            <a:off x="273450" y="1052450"/>
            <a:ext cx="4298550" cy="1954351"/>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Level 1: Initial</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Level 2: Managed</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Level 3: Defined</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Level 4: Quantitatively Managed</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Level 5: Optimizing</a:t>
            </a:r>
            <a:endParaRPr sz="2000" dirty="0">
              <a:solidFill>
                <a:schemeClr val="dk1"/>
              </a:solidFill>
            </a:endParaRPr>
          </a:p>
        </p:txBody>
      </p:sp>
      <p:sp>
        <p:nvSpPr>
          <p:cNvPr id="3" name="TextBox 2">
            <a:extLst>
              <a:ext uri="{FF2B5EF4-FFF2-40B4-BE49-F238E27FC236}">
                <a16:creationId xmlns:a16="http://schemas.microsoft.com/office/drawing/2014/main" id="{4CD562A4-805F-6496-E831-BEB28082CFF0}"/>
              </a:ext>
            </a:extLst>
          </p:cNvPr>
          <p:cNvSpPr txBox="1"/>
          <p:nvPr/>
        </p:nvSpPr>
        <p:spPr>
          <a:xfrm>
            <a:off x="4566426" y="589807"/>
            <a:ext cx="4577574" cy="4293483"/>
          </a:xfrm>
          <a:prstGeom prst="rect">
            <a:avLst/>
          </a:prstGeom>
          <a:noFill/>
          <a:ln w="28575">
            <a:solidFill>
              <a:schemeClr val="accent1"/>
            </a:solidFill>
          </a:ln>
        </p:spPr>
        <p:txBody>
          <a:bodyPr wrap="square">
            <a:spAutoFit/>
          </a:bodyPr>
          <a:lstStyle/>
          <a:p>
            <a:r>
              <a:rPr lang="en-US" sz="2100" dirty="0">
                <a:latin typeface="Calibri" panose="020F0502020204030204" pitchFamily="34" charset="0"/>
                <a:cs typeface="Calibri" panose="020F0502020204030204" pitchFamily="34" charset="0"/>
              </a:rPr>
              <a:t>We outline the five levels of CMMI (Capability Maturity Model Integration):</a:t>
            </a:r>
          </a:p>
          <a:p>
            <a:pPr>
              <a:buFont typeface="+mj-lt"/>
              <a:buAutoNum type="arabicPeriod"/>
            </a:pPr>
            <a:r>
              <a:rPr lang="en-US" sz="2100" b="1" dirty="0">
                <a:latin typeface="Calibri" panose="020F0502020204030204" pitchFamily="34" charset="0"/>
                <a:cs typeface="Calibri" panose="020F0502020204030204" pitchFamily="34" charset="0"/>
              </a:rPr>
              <a:t> Level 1: Initial</a:t>
            </a:r>
            <a:r>
              <a:rPr lang="en-US" sz="2100" dirty="0">
                <a:latin typeface="Calibri" panose="020F0502020204030204" pitchFamily="34" charset="0"/>
                <a:cs typeface="Calibri" panose="020F0502020204030204" pitchFamily="34" charset="0"/>
              </a:rPr>
              <a:t> - Processes are unpredictable and reactive.</a:t>
            </a:r>
          </a:p>
          <a:p>
            <a:pPr>
              <a:buFont typeface="+mj-lt"/>
              <a:buAutoNum type="arabicPeriod"/>
            </a:pPr>
            <a:r>
              <a:rPr lang="en-US" sz="2100" b="1" dirty="0">
                <a:latin typeface="Calibri" panose="020F0502020204030204" pitchFamily="34" charset="0"/>
                <a:cs typeface="Calibri" panose="020F0502020204030204" pitchFamily="34" charset="0"/>
              </a:rPr>
              <a:t> Level 2: Managed</a:t>
            </a:r>
            <a:r>
              <a:rPr lang="en-US" sz="2100" dirty="0">
                <a:latin typeface="Calibri" panose="020F0502020204030204" pitchFamily="34" charset="0"/>
                <a:cs typeface="Calibri" panose="020F0502020204030204" pitchFamily="34" charset="0"/>
              </a:rPr>
              <a:t> - Processes are planned and executed in accordance with policy.</a:t>
            </a:r>
          </a:p>
          <a:p>
            <a:pPr>
              <a:buFont typeface="+mj-lt"/>
              <a:buAutoNum type="arabicPeriod"/>
            </a:pPr>
            <a:r>
              <a:rPr lang="en-US" sz="2100" b="1" dirty="0">
                <a:latin typeface="Calibri" panose="020F0502020204030204" pitchFamily="34" charset="0"/>
                <a:cs typeface="Calibri" panose="020F0502020204030204" pitchFamily="34" charset="0"/>
              </a:rPr>
              <a:t> Level 3: Defined</a:t>
            </a:r>
            <a:r>
              <a:rPr lang="en-US" sz="2100" dirty="0">
                <a:latin typeface="Calibri" panose="020F0502020204030204" pitchFamily="34" charset="0"/>
                <a:cs typeface="Calibri" panose="020F0502020204030204" pitchFamily="34" charset="0"/>
              </a:rPr>
              <a:t> - Processes are well-characterized and understood.</a:t>
            </a:r>
          </a:p>
          <a:p>
            <a:pPr>
              <a:buFont typeface="+mj-lt"/>
              <a:buAutoNum type="arabicPeriod"/>
            </a:pPr>
            <a:r>
              <a:rPr lang="en-US" sz="2100" b="1" dirty="0">
                <a:latin typeface="Calibri" panose="020F0502020204030204" pitchFamily="34" charset="0"/>
                <a:cs typeface="Calibri" panose="020F0502020204030204" pitchFamily="34" charset="0"/>
              </a:rPr>
              <a:t> Level 4: Quantitatively Managed</a:t>
            </a:r>
            <a:r>
              <a:rPr lang="en-US" sz="2100" dirty="0">
                <a:latin typeface="Calibri" panose="020F0502020204030204" pitchFamily="34" charset="0"/>
                <a:cs typeface="Calibri" panose="020F0502020204030204" pitchFamily="34" charset="0"/>
              </a:rPr>
              <a:t> - Processes are measured and controlled.</a:t>
            </a:r>
          </a:p>
          <a:p>
            <a:pPr>
              <a:buFont typeface="+mj-lt"/>
              <a:buAutoNum type="arabicPeriod"/>
            </a:pPr>
            <a:r>
              <a:rPr lang="en-US" sz="2100" b="1" dirty="0">
                <a:latin typeface="Calibri" panose="020F0502020204030204" pitchFamily="34" charset="0"/>
                <a:cs typeface="Calibri" panose="020F0502020204030204" pitchFamily="34" charset="0"/>
              </a:rPr>
              <a:t> Level 5: Optimizing</a:t>
            </a:r>
            <a:r>
              <a:rPr lang="en-US" sz="2100" dirty="0">
                <a:latin typeface="Calibri" panose="020F0502020204030204" pitchFamily="34" charset="0"/>
                <a:cs typeface="Calibri" panose="020F0502020204030204" pitchFamily="34" charset="0"/>
              </a:rPr>
              <a:t> - Focus on process improvement.</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8"/>
        <p:cNvGrpSpPr/>
        <p:nvPr/>
      </p:nvGrpSpPr>
      <p:grpSpPr>
        <a:xfrm>
          <a:off x="0" y="0"/>
          <a:ext cx="0" cy="0"/>
          <a:chOff x="0" y="0"/>
          <a:chExt cx="0" cy="0"/>
        </a:xfrm>
      </p:grpSpPr>
      <p:sp>
        <p:nvSpPr>
          <p:cNvPr id="349" name="Google Shape;349;p48"/>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CMMI Levels</a:t>
            </a:r>
            <a:endParaRPr sz="700"/>
          </a:p>
        </p:txBody>
      </p:sp>
      <p:sp>
        <p:nvSpPr>
          <p:cNvPr id="350" name="Google Shape;350;p4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51" name="Google Shape;351;p4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52" name="Google Shape;352;p48"/>
          <p:cNvSpPr txBox="1"/>
          <p:nvPr/>
        </p:nvSpPr>
        <p:spPr>
          <a:xfrm>
            <a:off x="273450" y="1052450"/>
            <a:ext cx="4298550" cy="1954351"/>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Level 1: Initial</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Level 2: Managed</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Level 3: Defined</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Level 4: Quantitatively Managed</a:t>
            </a:r>
            <a:endParaRPr sz="20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GB" sz="2000" dirty="0">
                <a:solidFill>
                  <a:schemeClr val="dk1"/>
                </a:solidFill>
              </a:rPr>
              <a:t>Level 5: Optimizing</a:t>
            </a:r>
            <a:endParaRPr sz="2000" dirty="0">
              <a:solidFill>
                <a:schemeClr val="dk1"/>
              </a:solidFill>
            </a:endParaRPr>
          </a:p>
        </p:txBody>
      </p:sp>
      <p:sp>
        <p:nvSpPr>
          <p:cNvPr id="3" name="TextBox 2">
            <a:extLst>
              <a:ext uri="{FF2B5EF4-FFF2-40B4-BE49-F238E27FC236}">
                <a16:creationId xmlns:a16="http://schemas.microsoft.com/office/drawing/2014/main" id="{4CD562A4-805F-6496-E831-BEB28082CFF0}"/>
              </a:ext>
            </a:extLst>
          </p:cNvPr>
          <p:cNvSpPr txBox="1"/>
          <p:nvPr/>
        </p:nvSpPr>
        <p:spPr>
          <a:xfrm>
            <a:off x="4572000" y="40288"/>
            <a:ext cx="4577574" cy="5062924"/>
          </a:xfrm>
          <a:prstGeom prst="rect">
            <a:avLst/>
          </a:prstGeom>
          <a:solidFill>
            <a:schemeClr val="bg1"/>
          </a:solidFill>
          <a:ln w="28575">
            <a:solidFill>
              <a:schemeClr val="accent1"/>
            </a:solidFill>
          </a:ln>
        </p:spPr>
        <p:txBody>
          <a:bodyPr wrap="square">
            <a:spAutoFit/>
          </a:bodyPr>
          <a:lstStyle/>
          <a:p>
            <a:r>
              <a:rPr lang="en-US" sz="1900" dirty="0">
                <a:latin typeface="Calibri" panose="020F0502020204030204" pitchFamily="34" charset="0"/>
                <a:cs typeface="Calibri" panose="020F0502020204030204" pitchFamily="34" charset="0"/>
              </a:rPr>
              <a:t>Consider a company in Sydney, Australia, named "Sydney Tech Innovations." They use CMMI to progress through these levels:</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Level 1</a:t>
            </a:r>
            <a:r>
              <a:rPr lang="en-US" sz="1900" dirty="0">
                <a:latin typeface="Calibri" panose="020F0502020204030204" pitchFamily="34" charset="0"/>
                <a:cs typeface="Calibri" panose="020F0502020204030204" pitchFamily="34" charset="0"/>
              </a:rPr>
              <a:t>: Initially, their processes are ad hoc and chaotic.</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Level 2</a:t>
            </a:r>
            <a:r>
              <a:rPr lang="en-US" sz="1900" dirty="0">
                <a:latin typeface="Calibri" panose="020F0502020204030204" pitchFamily="34" charset="0"/>
                <a:cs typeface="Calibri" panose="020F0502020204030204" pitchFamily="34" charset="0"/>
              </a:rPr>
              <a:t>: They begin managing projects according to defined policies.</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Level 3</a:t>
            </a:r>
            <a:r>
              <a:rPr lang="en-US" sz="1900" dirty="0">
                <a:latin typeface="Calibri" panose="020F0502020204030204" pitchFamily="34" charset="0"/>
                <a:cs typeface="Calibri" panose="020F0502020204030204" pitchFamily="34" charset="0"/>
              </a:rPr>
              <a:t>: Processes become standardized across the organization.</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Level 4</a:t>
            </a:r>
            <a:r>
              <a:rPr lang="en-US" sz="1900" dirty="0">
                <a:latin typeface="Calibri" panose="020F0502020204030204" pitchFamily="34" charset="0"/>
                <a:cs typeface="Calibri" panose="020F0502020204030204" pitchFamily="34" charset="0"/>
              </a:rPr>
              <a:t>: They use quantitative metrics to manage processes.</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Level 5</a:t>
            </a:r>
            <a:r>
              <a:rPr lang="en-US" sz="1900" dirty="0">
                <a:latin typeface="Calibri" panose="020F0502020204030204" pitchFamily="34" charset="0"/>
                <a:cs typeface="Calibri" panose="020F0502020204030204" pitchFamily="34" charset="0"/>
              </a:rPr>
              <a:t>: They continuously improve processes based on performance data.</a:t>
            </a:r>
          </a:p>
          <a:p>
            <a:r>
              <a:rPr lang="en-US" sz="1900" dirty="0">
                <a:latin typeface="Calibri" panose="020F0502020204030204" pitchFamily="34" charset="0"/>
                <a:cs typeface="Calibri" panose="020F0502020204030204" pitchFamily="34" charset="0"/>
              </a:rPr>
              <a:t>By advancing through these levels, Sydney Tech Innovations can systematically enhance their process maturity, leading to more reliable and efficient operations.</a:t>
            </a:r>
          </a:p>
        </p:txBody>
      </p:sp>
    </p:spTree>
    <p:extLst>
      <p:ext uri="{BB962C8B-B14F-4D97-AF65-F5344CB8AC3E}">
        <p14:creationId xmlns:p14="http://schemas.microsoft.com/office/powerpoint/2010/main" val="18256121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6"/>
        <p:cNvGrpSpPr/>
        <p:nvPr/>
      </p:nvGrpSpPr>
      <p:grpSpPr>
        <a:xfrm>
          <a:off x="0" y="0"/>
          <a:ext cx="0" cy="0"/>
          <a:chOff x="0" y="0"/>
          <a:chExt cx="0" cy="0"/>
        </a:xfrm>
      </p:grpSpPr>
      <p:sp>
        <p:nvSpPr>
          <p:cNvPr id="357" name="Google Shape;357;p49"/>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COSO</a:t>
            </a:r>
            <a:endParaRPr sz="700" dirty="0"/>
          </a:p>
        </p:txBody>
      </p:sp>
      <p:sp>
        <p:nvSpPr>
          <p:cNvPr id="358" name="Google Shape;358;p49"/>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59" name="Google Shape;359;p49"/>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60" name="Google Shape;360;p49"/>
          <p:cNvSpPr txBox="1"/>
          <p:nvPr/>
        </p:nvSpPr>
        <p:spPr>
          <a:xfrm>
            <a:off x="-1" y="1013121"/>
            <a:ext cx="5299587" cy="4254981"/>
          </a:xfrm>
          <a:prstGeom prst="rect">
            <a:avLst/>
          </a:prstGeom>
          <a:solidFill>
            <a:schemeClr val="bg1"/>
          </a:solid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The Committee of Sponsoring Organizations (COSO) aims to help organisations reduce the risk of asset loss, ensure the reliability of financial statements and compliance with laws and regulations, and promote efficiency. </a:t>
            </a:r>
            <a:endParaRPr sz="20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2000" dirty="0">
                <a:solidFill>
                  <a:schemeClr val="dk1"/>
                </a:solidFill>
              </a:rPr>
              <a:t>Three categories of objectives are</a:t>
            </a:r>
            <a:endParaRPr sz="2000" dirty="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1800" dirty="0">
                <a:solidFill>
                  <a:schemeClr val="dk1"/>
                </a:solidFill>
              </a:rPr>
              <a:t>Effectiveness and efficiency of operations</a:t>
            </a:r>
            <a:endParaRPr sz="1800" dirty="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1800" dirty="0">
                <a:solidFill>
                  <a:schemeClr val="dk1"/>
                </a:solidFill>
              </a:rPr>
              <a:t>Reliability of financial reporting</a:t>
            </a:r>
            <a:endParaRPr sz="1800" dirty="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1800" dirty="0">
                <a:solidFill>
                  <a:schemeClr val="dk1"/>
                </a:solidFill>
              </a:rPr>
              <a:t>Compliance with applicable laws and regulations</a:t>
            </a:r>
            <a:endParaRPr sz="2800" dirty="0">
              <a:solidFill>
                <a:schemeClr val="dk1"/>
              </a:solidFill>
            </a:endParaRPr>
          </a:p>
        </p:txBody>
      </p:sp>
      <p:sp>
        <p:nvSpPr>
          <p:cNvPr id="3" name="TextBox 2">
            <a:extLst>
              <a:ext uri="{FF2B5EF4-FFF2-40B4-BE49-F238E27FC236}">
                <a16:creationId xmlns:a16="http://schemas.microsoft.com/office/drawing/2014/main" id="{CB3E64C2-20FB-2698-C828-AC92B43C1CAE}"/>
              </a:ext>
            </a:extLst>
          </p:cNvPr>
          <p:cNvSpPr txBox="1"/>
          <p:nvPr/>
        </p:nvSpPr>
        <p:spPr>
          <a:xfrm>
            <a:off x="5191432" y="97456"/>
            <a:ext cx="3952568" cy="5170646"/>
          </a:xfrm>
          <a:prstGeom prst="rect">
            <a:avLst/>
          </a:prstGeom>
          <a:solidFill>
            <a:schemeClr val="bg1"/>
          </a:solidFill>
          <a:ln w="28575">
            <a:solidFill>
              <a:schemeClr val="accent1"/>
            </a:solidFill>
          </a:ln>
        </p:spPr>
        <p:txBody>
          <a:bodyPr wrap="square">
            <a:spAutoFit/>
          </a:bodyPr>
          <a:lstStyle/>
          <a:p>
            <a:r>
              <a:rPr lang="en-US" sz="2200" dirty="0">
                <a:latin typeface="Calibri" panose="020F0502020204030204" pitchFamily="34" charset="0"/>
                <a:cs typeface="Calibri" panose="020F0502020204030204" pitchFamily="34" charset="0"/>
              </a:rPr>
              <a:t>We explain that the Committee of Sponsoring Organizations (COSO) framework helps organizations reduce asset loss risk, ensure the reliability of financial statements, and promote compliance with laws and regulations to improve operational efficiency. The three categories of COSO objectives are the effectiveness and efficiency of operations, reliability of financial reporting, and compliance with applicable laws and regulations.</a:t>
            </a:r>
            <a:endParaRPr lang="en-AU" sz="2200" dirty="0">
              <a:latin typeface="Calibri" panose="020F0502020204030204" pitchFamily="34" charset="0"/>
              <a:cs typeface="Calibri" panose="020F0502020204030204" pitchFamily="34" charset="0"/>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6"/>
        <p:cNvGrpSpPr/>
        <p:nvPr/>
      </p:nvGrpSpPr>
      <p:grpSpPr>
        <a:xfrm>
          <a:off x="0" y="0"/>
          <a:ext cx="0" cy="0"/>
          <a:chOff x="0" y="0"/>
          <a:chExt cx="0" cy="0"/>
        </a:xfrm>
      </p:grpSpPr>
      <p:sp>
        <p:nvSpPr>
          <p:cNvPr id="357" name="Google Shape;357;p49"/>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COSO</a:t>
            </a:r>
            <a:endParaRPr sz="700" dirty="0"/>
          </a:p>
        </p:txBody>
      </p:sp>
      <p:sp>
        <p:nvSpPr>
          <p:cNvPr id="358" name="Google Shape;358;p49"/>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59" name="Google Shape;359;p49"/>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60" name="Google Shape;360;p49"/>
          <p:cNvSpPr txBox="1"/>
          <p:nvPr/>
        </p:nvSpPr>
        <p:spPr>
          <a:xfrm>
            <a:off x="-1" y="1013121"/>
            <a:ext cx="5014453" cy="4007221"/>
          </a:xfrm>
          <a:prstGeom prst="rect">
            <a:avLst/>
          </a:prstGeom>
          <a:solidFill>
            <a:schemeClr val="bg1"/>
          </a:solid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Char char="●"/>
            </a:pPr>
            <a:r>
              <a:rPr lang="en-GB" sz="1800" dirty="0">
                <a:solidFill>
                  <a:schemeClr val="dk1"/>
                </a:solidFill>
              </a:rPr>
              <a:t>The Committee of Sponsoring Organizations (COSO) aims to help organisations reduce the risk of asset loss, ensure the reliability of financial statements and compliance with laws and regulations, and promote efficiency. </a:t>
            </a:r>
            <a:endParaRPr sz="18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GB" sz="1800" dirty="0">
                <a:solidFill>
                  <a:schemeClr val="dk1"/>
                </a:solidFill>
              </a:rPr>
              <a:t>Three categories of objectives are</a:t>
            </a:r>
            <a:endParaRPr sz="1800" dirty="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1800" dirty="0">
                <a:solidFill>
                  <a:schemeClr val="dk1"/>
                </a:solidFill>
              </a:rPr>
              <a:t>Effectiveness and efficiency of operations</a:t>
            </a:r>
            <a:endParaRPr sz="1800" dirty="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1800" dirty="0">
                <a:solidFill>
                  <a:schemeClr val="dk1"/>
                </a:solidFill>
              </a:rPr>
              <a:t>Reliability of financial reporting</a:t>
            </a:r>
            <a:endParaRPr sz="1800" dirty="0">
              <a:solidFill>
                <a:schemeClr val="dk1"/>
              </a:solidFill>
            </a:endParaRPr>
          </a:p>
          <a:p>
            <a:pPr marL="914400" lvl="1" indent="-355600" algn="l" rtl="0">
              <a:lnSpc>
                <a:spcPct val="115000"/>
              </a:lnSpc>
              <a:spcBef>
                <a:spcPts val="0"/>
              </a:spcBef>
              <a:spcAft>
                <a:spcPts val="0"/>
              </a:spcAft>
              <a:buClr>
                <a:schemeClr val="dk1"/>
              </a:buClr>
              <a:buSzPts val="2000"/>
              <a:buChar char="○"/>
            </a:pPr>
            <a:r>
              <a:rPr lang="en-GB" sz="1800" dirty="0">
                <a:solidFill>
                  <a:schemeClr val="dk1"/>
                </a:solidFill>
              </a:rPr>
              <a:t>Compliance with applicable laws and regulations</a:t>
            </a:r>
            <a:endParaRPr sz="1800" dirty="0">
              <a:solidFill>
                <a:schemeClr val="dk1"/>
              </a:solidFill>
            </a:endParaRPr>
          </a:p>
        </p:txBody>
      </p:sp>
      <p:sp>
        <p:nvSpPr>
          <p:cNvPr id="3" name="TextBox 2">
            <a:extLst>
              <a:ext uri="{FF2B5EF4-FFF2-40B4-BE49-F238E27FC236}">
                <a16:creationId xmlns:a16="http://schemas.microsoft.com/office/drawing/2014/main" id="{CB3E64C2-20FB-2698-C828-AC92B43C1CAE}"/>
              </a:ext>
            </a:extLst>
          </p:cNvPr>
          <p:cNvSpPr txBox="1"/>
          <p:nvPr/>
        </p:nvSpPr>
        <p:spPr>
          <a:xfrm>
            <a:off x="5014452" y="40288"/>
            <a:ext cx="4129548" cy="5062924"/>
          </a:xfrm>
          <a:prstGeom prst="rect">
            <a:avLst/>
          </a:prstGeom>
          <a:solidFill>
            <a:schemeClr val="bg1"/>
          </a:solidFill>
          <a:ln w="28575">
            <a:solidFill>
              <a:schemeClr val="accent1"/>
            </a:solidFill>
          </a:ln>
        </p:spPr>
        <p:txBody>
          <a:bodyPr wrap="square">
            <a:spAutoFit/>
          </a:bodyPr>
          <a:lstStyle/>
          <a:p>
            <a:r>
              <a:rPr lang="en-US" sz="1900" dirty="0">
                <a:latin typeface="Calibri" panose="020F0502020204030204" pitchFamily="34" charset="0"/>
                <a:cs typeface="Calibri" panose="020F0502020204030204" pitchFamily="34" charset="0"/>
              </a:rPr>
              <a:t>Consider a company in Melbourne, Australia, named "Melbourne Financial Services." They implement the COSO framework to:</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Effectiveness and Efficiency</a:t>
            </a:r>
            <a:r>
              <a:rPr lang="en-US" sz="1900" dirty="0">
                <a:latin typeface="Calibri" panose="020F0502020204030204" pitchFamily="34" charset="0"/>
                <a:cs typeface="Calibri" panose="020F0502020204030204" pitchFamily="34" charset="0"/>
              </a:rPr>
              <a:t>: Enhance the efficiency of their operations and reduce risks of asset loss.</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Reliability of Financial Reporting</a:t>
            </a:r>
            <a:r>
              <a:rPr lang="en-US" sz="1900" dirty="0">
                <a:latin typeface="Calibri" panose="020F0502020204030204" pitchFamily="34" charset="0"/>
                <a:cs typeface="Calibri" panose="020F0502020204030204" pitchFamily="34" charset="0"/>
              </a:rPr>
              <a:t>: Ensure their financial statements are accurate and reliable.</a:t>
            </a:r>
          </a:p>
          <a:p>
            <a:pPr>
              <a:buFont typeface="Arial" panose="020B0604020202020204" pitchFamily="34" charset="0"/>
              <a:buChar char="•"/>
            </a:pPr>
            <a:r>
              <a:rPr lang="en-US" sz="1900" b="1" dirty="0">
                <a:latin typeface="Calibri" panose="020F0502020204030204" pitchFamily="34" charset="0"/>
                <a:cs typeface="Calibri" panose="020F0502020204030204" pitchFamily="34" charset="0"/>
              </a:rPr>
              <a:t> Compliance</a:t>
            </a:r>
            <a:r>
              <a:rPr lang="en-US" sz="1900" dirty="0">
                <a:latin typeface="Calibri" panose="020F0502020204030204" pitchFamily="34" charset="0"/>
                <a:cs typeface="Calibri" panose="020F0502020204030204" pitchFamily="34" charset="0"/>
              </a:rPr>
              <a:t>: Adhere to relevant laws and regulations to avoid legal issues and promote ethical practices.</a:t>
            </a:r>
          </a:p>
          <a:p>
            <a:r>
              <a:rPr lang="en-US" sz="1900" dirty="0">
                <a:latin typeface="Calibri" panose="020F0502020204030204" pitchFamily="34" charset="0"/>
                <a:cs typeface="Calibri" panose="020F0502020204030204" pitchFamily="34" charset="0"/>
              </a:rPr>
              <a:t>By adopting COSO, Melbourne Financial Services can strengthen their internal controls and improve overall organizational governance.</a:t>
            </a:r>
          </a:p>
        </p:txBody>
      </p:sp>
    </p:spTree>
    <p:extLst>
      <p:ext uri="{BB962C8B-B14F-4D97-AF65-F5344CB8AC3E}">
        <p14:creationId xmlns:p14="http://schemas.microsoft.com/office/powerpoint/2010/main" val="37441748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4"/>
        <p:cNvGrpSpPr/>
        <p:nvPr/>
      </p:nvGrpSpPr>
      <p:grpSpPr>
        <a:xfrm>
          <a:off x="0" y="0"/>
          <a:ext cx="0" cy="0"/>
          <a:chOff x="0" y="0"/>
          <a:chExt cx="0" cy="0"/>
        </a:xfrm>
      </p:grpSpPr>
      <p:sp>
        <p:nvSpPr>
          <p:cNvPr id="365" name="Google Shape;365;p50"/>
          <p:cNvSpPr txBox="1"/>
          <p:nvPr/>
        </p:nvSpPr>
        <p:spPr>
          <a:xfrm>
            <a:off x="0" y="-32500"/>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ERM Model by CSO (1)</a:t>
            </a:r>
            <a:endParaRPr sz="700" dirty="0"/>
          </a:p>
        </p:txBody>
      </p:sp>
      <p:sp>
        <p:nvSpPr>
          <p:cNvPr id="366" name="Google Shape;366;p50"/>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67" name="Google Shape;367;p50"/>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368" name="Google Shape;368;p50"/>
          <p:cNvPicPr preferRelativeResize="0"/>
          <p:nvPr/>
        </p:nvPicPr>
        <p:blipFill>
          <a:blip r:embed="rId3">
            <a:alphaModFix/>
          </a:blip>
          <a:stretch>
            <a:fillRect/>
          </a:stretch>
        </p:blipFill>
        <p:spPr>
          <a:xfrm>
            <a:off x="97479" y="526453"/>
            <a:ext cx="3402806" cy="2862722"/>
          </a:xfrm>
          <a:prstGeom prst="rect">
            <a:avLst/>
          </a:prstGeom>
          <a:noFill/>
          <a:ln>
            <a:noFill/>
          </a:ln>
        </p:spPr>
      </p:pic>
      <p:sp>
        <p:nvSpPr>
          <p:cNvPr id="369" name="Google Shape;369;p50"/>
          <p:cNvSpPr txBox="1"/>
          <p:nvPr/>
        </p:nvSpPr>
        <p:spPr>
          <a:xfrm>
            <a:off x="4572000" y="0"/>
            <a:ext cx="4572000" cy="34500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1200"/>
              </a:spcBef>
              <a:spcAft>
                <a:spcPts val="0"/>
              </a:spcAft>
              <a:buClr>
                <a:schemeClr val="dk1"/>
              </a:buClr>
              <a:buSzPts val="1500"/>
              <a:buChar char="●"/>
            </a:pPr>
            <a:r>
              <a:rPr lang="en-GB" sz="1500" b="1" dirty="0">
                <a:solidFill>
                  <a:schemeClr val="dk1"/>
                </a:solidFill>
              </a:rPr>
              <a:t>Internal environment: </a:t>
            </a:r>
            <a:r>
              <a:rPr lang="en-GB" sz="1500" dirty="0">
                <a:solidFill>
                  <a:schemeClr val="dk1"/>
                </a:solidFill>
              </a:rPr>
              <a:t>The internal environment describes the work environment and risk preferences of an organization and sets the framework for how risk is viewed and addressed by its management and employees.</a:t>
            </a:r>
            <a:endParaRPr sz="1500" dirty="0">
              <a:solidFill>
                <a:schemeClr val="dk1"/>
              </a:solidFill>
            </a:endParaRPr>
          </a:p>
          <a:p>
            <a:pPr marL="457200" lvl="0" indent="-323850" algn="l" rtl="0">
              <a:lnSpc>
                <a:spcPct val="115000"/>
              </a:lnSpc>
              <a:spcBef>
                <a:spcPts val="0"/>
              </a:spcBef>
              <a:spcAft>
                <a:spcPts val="0"/>
              </a:spcAft>
              <a:buClr>
                <a:schemeClr val="dk1"/>
              </a:buClr>
              <a:buSzPts val="1500"/>
              <a:buChar char="●"/>
            </a:pPr>
            <a:r>
              <a:rPr lang="en-GB" sz="1500" b="1" dirty="0">
                <a:solidFill>
                  <a:schemeClr val="dk1"/>
                </a:solidFill>
              </a:rPr>
              <a:t>Objective setting: </a:t>
            </a:r>
            <a:r>
              <a:rPr lang="en-GB" sz="1500" dirty="0">
                <a:solidFill>
                  <a:schemeClr val="dk1"/>
                </a:solidFill>
              </a:rPr>
              <a:t>Objectives must be set up-front.</a:t>
            </a:r>
            <a:endParaRPr sz="1500" dirty="0">
              <a:solidFill>
                <a:schemeClr val="dk1"/>
              </a:solidFill>
            </a:endParaRPr>
          </a:p>
          <a:p>
            <a:pPr marL="457200" lvl="0" indent="-323850" algn="l" rtl="0">
              <a:lnSpc>
                <a:spcPct val="115000"/>
              </a:lnSpc>
              <a:spcBef>
                <a:spcPts val="0"/>
              </a:spcBef>
              <a:spcAft>
                <a:spcPts val="0"/>
              </a:spcAft>
              <a:buClr>
                <a:schemeClr val="dk1"/>
              </a:buClr>
              <a:buSzPts val="1500"/>
              <a:buChar char="●"/>
            </a:pPr>
            <a:r>
              <a:rPr lang="en-GB" sz="1500" b="1" dirty="0">
                <a:solidFill>
                  <a:schemeClr val="dk1"/>
                </a:solidFill>
              </a:rPr>
              <a:t>Event identification: </a:t>
            </a:r>
            <a:r>
              <a:rPr lang="en-GB" sz="1500" dirty="0">
                <a:solidFill>
                  <a:schemeClr val="dk1"/>
                </a:solidFill>
              </a:rPr>
              <a:t>Internal and external events affecting the achievement of an entity’s objectives must be identified, distinguishing between risks and opportunities. </a:t>
            </a:r>
            <a:endParaRPr sz="1500" dirty="0">
              <a:solidFill>
                <a:schemeClr val="dk1"/>
              </a:solidFill>
            </a:endParaRPr>
          </a:p>
        </p:txBody>
      </p:sp>
      <p:sp>
        <p:nvSpPr>
          <p:cNvPr id="3" name="TextBox 2">
            <a:extLst>
              <a:ext uri="{FF2B5EF4-FFF2-40B4-BE49-F238E27FC236}">
                <a16:creationId xmlns:a16="http://schemas.microsoft.com/office/drawing/2014/main" id="{1FAF778C-EF82-CF37-6D86-B04DE51B06CF}"/>
              </a:ext>
            </a:extLst>
          </p:cNvPr>
          <p:cNvSpPr txBox="1"/>
          <p:nvPr/>
        </p:nvSpPr>
        <p:spPr>
          <a:xfrm>
            <a:off x="0" y="3389174"/>
            <a:ext cx="9144000" cy="1754326"/>
          </a:xfrm>
          <a:prstGeom prst="rect">
            <a:avLst/>
          </a:prstGeom>
          <a:solidFill>
            <a:schemeClr val="bg1"/>
          </a:solidFill>
          <a:ln>
            <a:solidFill>
              <a:schemeClr val="accent1"/>
            </a:solidFill>
          </a:ln>
        </p:spPr>
        <p:txBody>
          <a:bodyPr wrap="square">
            <a:spAutoFit/>
          </a:bodyPr>
          <a:lstStyle/>
          <a:p>
            <a:r>
              <a:rPr lang="en-US" sz="1800" dirty="0">
                <a:latin typeface="Calibri" panose="020F0502020204030204" pitchFamily="34" charset="0"/>
                <a:cs typeface="Calibri" panose="020F0502020204030204" pitchFamily="34" charset="0"/>
              </a:rPr>
              <a:t>We explain the ERM (Enterprise Risk Management) Model by COSO, highlighting the internal environment, objective setting, and event identification as key components. The internal environment defines the organizational culture and risk preferences, objective setting ensures goals are established upfront, and event identification involves recognizing internal and external events that may impact achieving these objectives, distinguishing between risks and opportunities.</a:t>
            </a:r>
            <a:endParaRPr lang="en-AU" sz="1800" dirty="0">
              <a:latin typeface="Calibri" panose="020F0502020204030204" pitchFamily="34" charset="0"/>
              <a:cs typeface="Calibri" panose="020F0502020204030204" pitchFamily="34" charset="0"/>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4"/>
        <p:cNvGrpSpPr/>
        <p:nvPr/>
      </p:nvGrpSpPr>
      <p:grpSpPr>
        <a:xfrm>
          <a:off x="0" y="0"/>
          <a:ext cx="0" cy="0"/>
          <a:chOff x="0" y="0"/>
          <a:chExt cx="0" cy="0"/>
        </a:xfrm>
      </p:grpSpPr>
      <p:sp>
        <p:nvSpPr>
          <p:cNvPr id="365" name="Google Shape;365;p50"/>
          <p:cNvSpPr txBox="1"/>
          <p:nvPr/>
        </p:nvSpPr>
        <p:spPr>
          <a:xfrm>
            <a:off x="0" y="-32500"/>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ERM Model by CSO (1)</a:t>
            </a:r>
            <a:endParaRPr sz="700" dirty="0"/>
          </a:p>
        </p:txBody>
      </p:sp>
      <p:sp>
        <p:nvSpPr>
          <p:cNvPr id="366" name="Google Shape;366;p50"/>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67" name="Google Shape;367;p50"/>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368" name="Google Shape;368;p50"/>
          <p:cNvPicPr preferRelativeResize="0"/>
          <p:nvPr/>
        </p:nvPicPr>
        <p:blipFill>
          <a:blip r:embed="rId3">
            <a:alphaModFix/>
          </a:blip>
          <a:stretch>
            <a:fillRect/>
          </a:stretch>
        </p:blipFill>
        <p:spPr>
          <a:xfrm>
            <a:off x="97479" y="526453"/>
            <a:ext cx="3402806" cy="2862722"/>
          </a:xfrm>
          <a:prstGeom prst="rect">
            <a:avLst/>
          </a:prstGeom>
          <a:noFill/>
          <a:ln>
            <a:noFill/>
          </a:ln>
        </p:spPr>
      </p:pic>
      <p:sp>
        <p:nvSpPr>
          <p:cNvPr id="369" name="Google Shape;369;p50"/>
          <p:cNvSpPr txBox="1"/>
          <p:nvPr/>
        </p:nvSpPr>
        <p:spPr>
          <a:xfrm>
            <a:off x="4306529" y="0"/>
            <a:ext cx="4837471" cy="34500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1200"/>
              </a:spcBef>
              <a:spcAft>
                <a:spcPts val="0"/>
              </a:spcAft>
              <a:buClr>
                <a:schemeClr val="dk1"/>
              </a:buClr>
              <a:buSzPts val="1500"/>
              <a:buChar char="●"/>
            </a:pPr>
            <a:r>
              <a:rPr lang="en-GB" sz="1500" b="1" dirty="0">
                <a:solidFill>
                  <a:schemeClr val="dk1"/>
                </a:solidFill>
              </a:rPr>
              <a:t>Internal environment: </a:t>
            </a:r>
            <a:r>
              <a:rPr lang="en-GB" sz="1500" dirty="0">
                <a:solidFill>
                  <a:schemeClr val="dk1"/>
                </a:solidFill>
              </a:rPr>
              <a:t>The internal environment describes the work environment and risk preferences of an organization and sets the framework for how risk is viewed and addressed by its management and employees.</a:t>
            </a:r>
            <a:endParaRPr sz="1500" dirty="0">
              <a:solidFill>
                <a:schemeClr val="dk1"/>
              </a:solidFill>
            </a:endParaRPr>
          </a:p>
          <a:p>
            <a:pPr marL="457200" lvl="0" indent="-323850" algn="l" rtl="0">
              <a:lnSpc>
                <a:spcPct val="115000"/>
              </a:lnSpc>
              <a:spcBef>
                <a:spcPts val="0"/>
              </a:spcBef>
              <a:spcAft>
                <a:spcPts val="0"/>
              </a:spcAft>
              <a:buClr>
                <a:schemeClr val="dk1"/>
              </a:buClr>
              <a:buSzPts val="1500"/>
              <a:buChar char="●"/>
            </a:pPr>
            <a:r>
              <a:rPr lang="en-GB" sz="1500" b="1" dirty="0">
                <a:solidFill>
                  <a:schemeClr val="dk1"/>
                </a:solidFill>
              </a:rPr>
              <a:t>Objective setting: </a:t>
            </a:r>
            <a:r>
              <a:rPr lang="en-GB" sz="1500" dirty="0">
                <a:solidFill>
                  <a:schemeClr val="dk1"/>
                </a:solidFill>
              </a:rPr>
              <a:t>Objectives must be set up-front.</a:t>
            </a:r>
            <a:endParaRPr sz="1500" dirty="0">
              <a:solidFill>
                <a:schemeClr val="dk1"/>
              </a:solidFill>
            </a:endParaRPr>
          </a:p>
          <a:p>
            <a:pPr marL="457200" lvl="0" indent="-323850" algn="l" rtl="0">
              <a:lnSpc>
                <a:spcPct val="115000"/>
              </a:lnSpc>
              <a:spcBef>
                <a:spcPts val="0"/>
              </a:spcBef>
              <a:spcAft>
                <a:spcPts val="0"/>
              </a:spcAft>
              <a:buClr>
                <a:schemeClr val="dk1"/>
              </a:buClr>
              <a:buSzPts val="1500"/>
              <a:buChar char="●"/>
            </a:pPr>
            <a:r>
              <a:rPr lang="en-GB" sz="1500" b="1" dirty="0">
                <a:solidFill>
                  <a:schemeClr val="dk1"/>
                </a:solidFill>
              </a:rPr>
              <a:t>Event identification: </a:t>
            </a:r>
            <a:r>
              <a:rPr lang="en-GB" sz="1500" dirty="0">
                <a:solidFill>
                  <a:schemeClr val="dk1"/>
                </a:solidFill>
              </a:rPr>
              <a:t>Internal and external events affecting the achievement of an entity’s objectives must be identified, distinguishing between risks and opportunities. </a:t>
            </a:r>
            <a:endParaRPr sz="1500" dirty="0">
              <a:solidFill>
                <a:schemeClr val="dk1"/>
              </a:solidFill>
            </a:endParaRPr>
          </a:p>
        </p:txBody>
      </p:sp>
      <p:sp>
        <p:nvSpPr>
          <p:cNvPr id="3" name="TextBox 2">
            <a:extLst>
              <a:ext uri="{FF2B5EF4-FFF2-40B4-BE49-F238E27FC236}">
                <a16:creationId xmlns:a16="http://schemas.microsoft.com/office/drawing/2014/main" id="{1FAF778C-EF82-CF37-6D86-B04DE51B06CF}"/>
              </a:ext>
            </a:extLst>
          </p:cNvPr>
          <p:cNvSpPr txBox="1"/>
          <p:nvPr/>
        </p:nvSpPr>
        <p:spPr>
          <a:xfrm>
            <a:off x="0" y="3324664"/>
            <a:ext cx="9144000" cy="1815882"/>
          </a:xfrm>
          <a:prstGeom prst="rect">
            <a:avLst/>
          </a:prstGeom>
          <a:solidFill>
            <a:schemeClr val="bg1"/>
          </a:solidFill>
          <a:ln>
            <a:solidFill>
              <a:schemeClr val="accent1"/>
            </a:solidFill>
          </a:ln>
        </p:spPr>
        <p:txBody>
          <a:bodyPr wrap="square">
            <a:spAutoFit/>
          </a:bodyPr>
          <a:lstStyle/>
          <a:p>
            <a:r>
              <a:rPr lang="en-US" sz="1600" dirty="0">
                <a:latin typeface="Calibri" panose="020F0502020204030204" pitchFamily="34" charset="0"/>
                <a:cs typeface="Calibri" panose="020F0502020204030204" pitchFamily="34" charset="0"/>
              </a:rPr>
              <a:t>Consider a company in Sydney, Australia, named "Sydney Enterprises." They use the COSO ERM model to:</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Internal Environment</a:t>
            </a:r>
            <a:r>
              <a:rPr lang="en-US" sz="1600" dirty="0">
                <a:latin typeface="Calibri" panose="020F0502020204030204" pitchFamily="34" charset="0"/>
                <a:cs typeface="Calibri" panose="020F0502020204030204" pitchFamily="34" charset="0"/>
              </a:rPr>
              <a:t>: Foster a risk-aware culture and define risk preferences.</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Objective Setting</a:t>
            </a:r>
            <a:r>
              <a:rPr lang="en-US" sz="1600" dirty="0">
                <a:latin typeface="Calibri" panose="020F0502020204030204" pitchFamily="34" charset="0"/>
                <a:cs typeface="Calibri" panose="020F0502020204030204" pitchFamily="34" charset="0"/>
              </a:rPr>
              <a:t>: Set clear goals for their strategic, operational, reporting, and compliance objectives.</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Event Identification</a:t>
            </a:r>
            <a:r>
              <a:rPr lang="en-US" sz="1600" dirty="0">
                <a:latin typeface="Calibri" panose="020F0502020204030204" pitchFamily="34" charset="0"/>
                <a:cs typeface="Calibri" panose="020F0502020204030204" pitchFamily="34" charset="0"/>
              </a:rPr>
              <a:t>: Identify potential risks and opportunities that could affect their objectives, enabling proactive management.</a:t>
            </a:r>
          </a:p>
          <a:p>
            <a:r>
              <a:rPr lang="en-US" sz="1600" dirty="0">
                <a:latin typeface="Calibri" panose="020F0502020204030204" pitchFamily="34" charset="0"/>
                <a:cs typeface="Calibri" panose="020F0502020204030204" pitchFamily="34" charset="0"/>
              </a:rPr>
              <a:t>By implementing these components, Sydney Enterprises can create a structured approach to risk management, enhancing their ability to achieve business goals while mitigating potential risks.</a:t>
            </a:r>
          </a:p>
        </p:txBody>
      </p:sp>
    </p:spTree>
    <p:extLst>
      <p:ext uri="{BB962C8B-B14F-4D97-AF65-F5344CB8AC3E}">
        <p14:creationId xmlns:p14="http://schemas.microsoft.com/office/powerpoint/2010/main" val="114239812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3"/>
        <p:cNvGrpSpPr/>
        <p:nvPr/>
      </p:nvGrpSpPr>
      <p:grpSpPr>
        <a:xfrm>
          <a:off x="0" y="0"/>
          <a:ext cx="0" cy="0"/>
          <a:chOff x="0" y="0"/>
          <a:chExt cx="0" cy="0"/>
        </a:xfrm>
      </p:grpSpPr>
      <p:sp>
        <p:nvSpPr>
          <p:cNvPr id="374" name="Google Shape;374;p51"/>
          <p:cNvSpPr txBox="1"/>
          <p:nvPr/>
        </p:nvSpPr>
        <p:spPr>
          <a:xfrm>
            <a:off x="7984" y="0"/>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ERM Model by CSO (2)</a:t>
            </a:r>
            <a:endParaRPr sz="700" dirty="0"/>
          </a:p>
        </p:txBody>
      </p:sp>
      <p:sp>
        <p:nvSpPr>
          <p:cNvPr id="375" name="Google Shape;375;p51"/>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76" name="Google Shape;376;p51"/>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377" name="Google Shape;377;p51"/>
          <p:cNvPicPr preferRelativeResize="0"/>
          <p:nvPr/>
        </p:nvPicPr>
        <p:blipFill>
          <a:blip r:embed="rId3">
            <a:alphaModFix/>
          </a:blip>
          <a:stretch>
            <a:fillRect/>
          </a:stretch>
        </p:blipFill>
        <p:spPr>
          <a:xfrm>
            <a:off x="306637" y="682088"/>
            <a:ext cx="3504595" cy="2813812"/>
          </a:xfrm>
          <a:prstGeom prst="rect">
            <a:avLst/>
          </a:prstGeom>
          <a:noFill/>
          <a:ln>
            <a:noFill/>
          </a:ln>
        </p:spPr>
      </p:pic>
      <p:sp>
        <p:nvSpPr>
          <p:cNvPr id="378" name="Google Shape;378;p51"/>
          <p:cNvSpPr txBox="1"/>
          <p:nvPr/>
        </p:nvSpPr>
        <p:spPr>
          <a:xfrm>
            <a:off x="4109884" y="0"/>
            <a:ext cx="5034116" cy="34959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1200"/>
              </a:spcBef>
              <a:spcAft>
                <a:spcPts val="0"/>
              </a:spcAft>
              <a:buClr>
                <a:schemeClr val="dk1"/>
              </a:buClr>
              <a:buSzPts val="1500"/>
              <a:buChar char="●"/>
            </a:pPr>
            <a:r>
              <a:rPr lang="en-GB" sz="1500" b="1" dirty="0">
                <a:solidFill>
                  <a:schemeClr val="dk1"/>
                </a:solidFill>
              </a:rPr>
              <a:t>Risk assessment: </a:t>
            </a:r>
            <a:r>
              <a:rPr lang="en-GB" sz="1500" dirty="0">
                <a:solidFill>
                  <a:schemeClr val="dk1"/>
                </a:solidFill>
              </a:rPr>
              <a:t>Risks are </a:t>
            </a:r>
            <a:r>
              <a:rPr lang="en-GB" sz="1500" dirty="0" err="1">
                <a:solidFill>
                  <a:schemeClr val="dk1"/>
                </a:solidFill>
              </a:rPr>
              <a:t>analyzed</a:t>
            </a:r>
            <a:r>
              <a:rPr lang="en-GB" sz="1500" dirty="0">
                <a:solidFill>
                  <a:schemeClr val="dk1"/>
                </a:solidFill>
              </a:rPr>
              <a:t>, considering the likelihood of occurrence and impact, as a basis for determining how they should be managed. </a:t>
            </a:r>
            <a:endParaRPr sz="1500" dirty="0">
              <a:solidFill>
                <a:schemeClr val="dk1"/>
              </a:solidFill>
            </a:endParaRPr>
          </a:p>
          <a:p>
            <a:pPr marL="457200" lvl="0" indent="-323850" algn="l" rtl="0">
              <a:lnSpc>
                <a:spcPct val="115000"/>
              </a:lnSpc>
              <a:spcBef>
                <a:spcPts val="0"/>
              </a:spcBef>
              <a:spcAft>
                <a:spcPts val="0"/>
              </a:spcAft>
              <a:buClr>
                <a:schemeClr val="dk1"/>
              </a:buClr>
              <a:buSzPts val="1500"/>
              <a:buChar char="●"/>
            </a:pPr>
            <a:r>
              <a:rPr lang="en-GB" sz="1500" b="1" dirty="0">
                <a:solidFill>
                  <a:schemeClr val="dk1"/>
                </a:solidFill>
              </a:rPr>
              <a:t>Risk response: </a:t>
            </a:r>
            <a:r>
              <a:rPr lang="en-GB" sz="1500" dirty="0">
                <a:solidFill>
                  <a:schemeClr val="dk1"/>
                </a:solidFill>
              </a:rPr>
              <a:t>Management selects risk responses – avoiding, accepting, reducing, or sharing risk – developing a set of actions to align risks with the entity’s risk tolerances and risk appetite.</a:t>
            </a:r>
            <a:endParaRPr sz="1500" dirty="0">
              <a:solidFill>
                <a:schemeClr val="dk1"/>
              </a:solidFill>
            </a:endParaRPr>
          </a:p>
          <a:p>
            <a:pPr marL="457200" lvl="0" indent="-323850" algn="l" rtl="0">
              <a:lnSpc>
                <a:spcPct val="115000"/>
              </a:lnSpc>
              <a:spcBef>
                <a:spcPts val="0"/>
              </a:spcBef>
              <a:spcAft>
                <a:spcPts val="0"/>
              </a:spcAft>
              <a:buClr>
                <a:schemeClr val="dk1"/>
              </a:buClr>
              <a:buSzPts val="1500"/>
              <a:buChar char="●"/>
            </a:pPr>
            <a:r>
              <a:rPr lang="en-GB" sz="1500" b="1" dirty="0">
                <a:solidFill>
                  <a:schemeClr val="dk1"/>
                </a:solidFill>
              </a:rPr>
              <a:t>Control activities: </a:t>
            </a:r>
            <a:r>
              <a:rPr lang="en-GB" sz="1500" dirty="0">
                <a:solidFill>
                  <a:schemeClr val="dk1"/>
                </a:solidFill>
              </a:rPr>
              <a:t>Policies and procedures should be established and implemented to help ensure the risk responses are effectively carried out.</a:t>
            </a:r>
            <a:endParaRPr sz="1500" dirty="0">
              <a:solidFill>
                <a:schemeClr val="dk1"/>
              </a:solidFill>
            </a:endParaRPr>
          </a:p>
          <a:p>
            <a:pPr marL="457200" lvl="0" indent="0" algn="l" rtl="0">
              <a:lnSpc>
                <a:spcPct val="115000"/>
              </a:lnSpc>
              <a:spcBef>
                <a:spcPts val="1200"/>
              </a:spcBef>
              <a:spcAft>
                <a:spcPts val="1200"/>
              </a:spcAft>
              <a:buNone/>
            </a:pPr>
            <a:endParaRPr sz="1500" b="1" dirty="0">
              <a:solidFill>
                <a:schemeClr val="dk1"/>
              </a:solidFill>
            </a:endParaRPr>
          </a:p>
        </p:txBody>
      </p:sp>
      <p:sp>
        <p:nvSpPr>
          <p:cNvPr id="3" name="TextBox 2">
            <a:extLst>
              <a:ext uri="{FF2B5EF4-FFF2-40B4-BE49-F238E27FC236}">
                <a16:creationId xmlns:a16="http://schemas.microsoft.com/office/drawing/2014/main" id="{7E7D8A0E-143B-166C-820A-4EC7E6266308}"/>
              </a:ext>
            </a:extLst>
          </p:cNvPr>
          <p:cNvSpPr txBox="1"/>
          <p:nvPr/>
        </p:nvSpPr>
        <p:spPr>
          <a:xfrm>
            <a:off x="0" y="3573840"/>
            <a:ext cx="9134168" cy="1569660"/>
          </a:xfrm>
          <a:prstGeom prst="rect">
            <a:avLst/>
          </a:prstGeom>
          <a:solidFill>
            <a:schemeClr val="bg1"/>
          </a:solidFill>
          <a:ln w="28575">
            <a:solidFill>
              <a:schemeClr val="accent1"/>
            </a:solidFill>
          </a:ln>
        </p:spPr>
        <p:txBody>
          <a:bodyPr wrap="square">
            <a:spAutoFit/>
          </a:bodyPr>
          <a:lstStyle/>
          <a:p>
            <a:r>
              <a:rPr lang="en-US" sz="1600" dirty="0">
                <a:latin typeface="Calibri" panose="020F0502020204030204" pitchFamily="34" charset="0"/>
                <a:cs typeface="Calibri" panose="020F0502020204030204" pitchFamily="34" charset="0"/>
              </a:rPr>
              <a:t>We continue explaining the ERM (Enterprise Risk Management) Model by COSO, focusing on risk assessment, risk response, and control activities. Risk assessment involves analyzing risks based on their likelihood and impact to determine management strategies. Risk response entails choosing appropriate actions—such as avoiding, accepting, reducing, or sharing risks—to align with the entity's risk tolerance and appetite. Control activities refer to establishing policies and procedures to ensure effective implementation of risk responses.</a:t>
            </a:r>
            <a:endParaRPr lang="en-AU" sz="1600" dirty="0">
              <a:latin typeface="Calibri" panose="020F0502020204030204" pitchFamily="34" charset="0"/>
              <a:cs typeface="Calibri" panose="020F0502020204030204" pitchFamily="34" charset="0"/>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2"/>
        <p:cNvGrpSpPr/>
        <p:nvPr/>
      </p:nvGrpSpPr>
      <p:grpSpPr>
        <a:xfrm>
          <a:off x="0" y="0"/>
          <a:ext cx="0" cy="0"/>
          <a:chOff x="0" y="0"/>
          <a:chExt cx="0" cy="0"/>
        </a:xfrm>
      </p:grpSpPr>
      <p:sp>
        <p:nvSpPr>
          <p:cNvPr id="383" name="Google Shape;383;p52"/>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ERM Model by CSO (3)</a:t>
            </a:r>
            <a:endParaRPr sz="700"/>
          </a:p>
        </p:txBody>
      </p:sp>
      <p:sp>
        <p:nvSpPr>
          <p:cNvPr id="384" name="Google Shape;384;p52"/>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85" name="Google Shape;385;p52"/>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386" name="Google Shape;386;p52"/>
          <p:cNvPicPr preferRelativeResize="0"/>
          <p:nvPr/>
        </p:nvPicPr>
        <p:blipFill>
          <a:blip r:embed="rId3">
            <a:alphaModFix/>
          </a:blip>
          <a:stretch>
            <a:fillRect/>
          </a:stretch>
        </p:blipFill>
        <p:spPr>
          <a:xfrm>
            <a:off x="349650" y="902783"/>
            <a:ext cx="2993318" cy="2593118"/>
          </a:xfrm>
          <a:prstGeom prst="rect">
            <a:avLst/>
          </a:prstGeom>
          <a:noFill/>
          <a:ln>
            <a:noFill/>
          </a:ln>
        </p:spPr>
      </p:pic>
      <p:sp>
        <p:nvSpPr>
          <p:cNvPr id="387" name="Google Shape;387;p52"/>
          <p:cNvSpPr txBox="1"/>
          <p:nvPr/>
        </p:nvSpPr>
        <p:spPr>
          <a:xfrm>
            <a:off x="4905683" y="0"/>
            <a:ext cx="4167300" cy="34959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1200"/>
              </a:spcBef>
              <a:spcAft>
                <a:spcPts val="0"/>
              </a:spcAft>
              <a:buClr>
                <a:schemeClr val="dk1"/>
              </a:buClr>
              <a:buSzPts val="1600"/>
              <a:buChar char="●"/>
            </a:pPr>
            <a:r>
              <a:rPr lang="en-GB" sz="1600" b="1" dirty="0">
                <a:solidFill>
                  <a:schemeClr val="dk1"/>
                </a:solidFill>
              </a:rPr>
              <a:t>Information and communication: </a:t>
            </a:r>
            <a:r>
              <a:rPr lang="en-GB" sz="1600" dirty="0">
                <a:solidFill>
                  <a:schemeClr val="dk1"/>
                </a:solidFill>
              </a:rPr>
              <a:t>Relevant information is identified, captured, and communicated in a form and timeframe that enable people to carry out their responsibilities. Effective communication also occurs in a broader sense – flowing down, across, and up the entity</a:t>
            </a:r>
            <a:endParaRPr sz="1600" dirty="0">
              <a:solidFill>
                <a:schemeClr val="dk1"/>
              </a:solidFill>
            </a:endParaRPr>
          </a:p>
          <a:p>
            <a:pPr marL="457200" lvl="0" indent="-330200" algn="l" rtl="0">
              <a:lnSpc>
                <a:spcPct val="115000"/>
              </a:lnSpc>
              <a:spcBef>
                <a:spcPts val="0"/>
              </a:spcBef>
              <a:spcAft>
                <a:spcPts val="0"/>
              </a:spcAft>
              <a:buClr>
                <a:schemeClr val="dk1"/>
              </a:buClr>
              <a:buSzPts val="1600"/>
              <a:buChar char="●"/>
            </a:pPr>
            <a:r>
              <a:rPr lang="en-GB" sz="1600" b="1" dirty="0">
                <a:solidFill>
                  <a:schemeClr val="dk1"/>
                </a:solidFill>
              </a:rPr>
              <a:t>Monitoring: </a:t>
            </a:r>
            <a:r>
              <a:rPr lang="en-GB" sz="1600" dirty="0">
                <a:solidFill>
                  <a:schemeClr val="dk1"/>
                </a:solidFill>
              </a:rPr>
              <a:t>The entirety of enterprise risk management must be monitored, and modifications made as necessary. </a:t>
            </a:r>
            <a:endParaRPr sz="1600" b="1" dirty="0">
              <a:solidFill>
                <a:schemeClr val="dk1"/>
              </a:solidFill>
            </a:endParaRPr>
          </a:p>
        </p:txBody>
      </p:sp>
      <p:sp>
        <p:nvSpPr>
          <p:cNvPr id="3" name="TextBox 2">
            <a:extLst>
              <a:ext uri="{FF2B5EF4-FFF2-40B4-BE49-F238E27FC236}">
                <a16:creationId xmlns:a16="http://schemas.microsoft.com/office/drawing/2014/main" id="{ABEF7E7E-BEE1-8324-FC39-B3DAEDA04F6F}"/>
              </a:ext>
            </a:extLst>
          </p:cNvPr>
          <p:cNvSpPr txBox="1"/>
          <p:nvPr/>
        </p:nvSpPr>
        <p:spPr>
          <a:xfrm>
            <a:off x="-1" y="3562576"/>
            <a:ext cx="9144000" cy="1554272"/>
          </a:xfrm>
          <a:prstGeom prst="rect">
            <a:avLst/>
          </a:prstGeom>
          <a:solidFill>
            <a:schemeClr val="bg1"/>
          </a:solidFill>
          <a:ln w="28575">
            <a:solidFill>
              <a:schemeClr val="accent1"/>
            </a:solidFill>
          </a:ln>
        </p:spPr>
        <p:txBody>
          <a:bodyPr wrap="square">
            <a:spAutoFit/>
          </a:bodyPr>
          <a:lstStyle/>
          <a:p>
            <a:r>
              <a:rPr lang="en-US" sz="1900" dirty="0">
                <a:latin typeface="Calibri" panose="020F0502020204030204" pitchFamily="34" charset="0"/>
                <a:cs typeface="Calibri" panose="020F0502020204030204" pitchFamily="34" charset="0"/>
              </a:rPr>
              <a:t>We continue explaining the ERM (Enterprise Risk Management) Model by COSO, focusing on information and communication, and monitoring. Information and communication involve identifying, capturing, and communicating relevant information effectively across the organization. Monitoring ensures that the entire risk management process is continuously observed and adjusted as necessary.</a:t>
            </a:r>
            <a:endParaRPr lang="en-AU" sz="1900" dirty="0">
              <a:latin typeface="Calibri" panose="020F0502020204030204" pitchFamily="34" charset="0"/>
              <a:cs typeface="Calibri" panose="020F0502020204030204" pitchFamily="34" charset="0"/>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2"/>
        <p:cNvGrpSpPr/>
        <p:nvPr/>
      </p:nvGrpSpPr>
      <p:grpSpPr>
        <a:xfrm>
          <a:off x="0" y="0"/>
          <a:ext cx="0" cy="0"/>
          <a:chOff x="0" y="0"/>
          <a:chExt cx="0" cy="0"/>
        </a:xfrm>
      </p:grpSpPr>
      <p:sp>
        <p:nvSpPr>
          <p:cNvPr id="383" name="Google Shape;383;p52"/>
          <p:cNvSpPr txBox="1"/>
          <p:nvPr/>
        </p:nvSpPr>
        <p:spPr>
          <a:xfrm>
            <a:off x="0" y="-34932"/>
            <a:ext cx="8203800" cy="517065"/>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2800" b="1" dirty="0">
                <a:latin typeface="Ubuntu"/>
                <a:ea typeface="Ubuntu"/>
                <a:cs typeface="Ubuntu"/>
                <a:sym typeface="Ubuntu"/>
              </a:rPr>
              <a:t>ERM Model by CSO (3)</a:t>
            </a:r>
            <a:endParaRPr sz="2800" dirty="0"/>
          </a:p>
        </p:txBody>
      </p:sp>
      <p:sp>
        <p:nvSpPr>
          <p:cNvPr id="384" name="Google Shape;384;p52"/>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85" name="Google Shape;385;p52"/>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386" name="Google Shape;386;p52"/>
          <p:cNvPicPr preferRelativeResize="0"/>
          <p:nvPr/>
        </p:nvPicPr>
        <p:blipFill>
          <a:blip r:embed="rId3">
            <a:alphaModFix/>
          </a:blip>
          <a:stretch>
            <a:fillRect/>
          </a:stretch>
        </p:blipFill>
        <p:spPr>
          <a:xfrm>
            <a:off x="505284" y="507253"/>
            <a:ext cx="2883007" cy="2530512"/>
          </a:xfrm>
          <a:prstGeom prst="rect">
            <a:avLst/>
          </a:prstGeom>
          <a:noFill/>
          <a:ln>
            <a:noFill/>
          </a:ln>
        </p:spPr>
      </p:pic>
      <p:sp>
        <p:nvSpPr>
          <p:cNvPr id="387" name="Google Shape;387;p52"/>
          <p:cNvSpPr txBox="1"/>
          <p:nvPr/>
        </p:nvSpPr>
        <p:spPr>
          <a:xfrm>
            <a:off x="3893574" y="0"/>
            <a:ext cx="5179409" cy="34959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1200"/>
              </a:spcBef>
              <a:spcAft>
                <a:spcPts val="0"/>
              </a:spcAft>
              <a:buClr>
                <a:schemeClr val="dk1"/>
              </a:buClr>
              <a:buSzPts val="1600"/>
              <a:buChar char="●"/>
            </a:pPr>
            <a:r>
              <a:rPr lang="en-GB" sz="1600" b="1" dirty="0">
                <a:solidFill>
                  <a:schemeClr val="dk1"/>
                </a:solidFill>
              </a:rPr>
              <a:t>Information and communication: </a:t>
            </a:r>
            <a:r>
              <a:rPr lang="en-GB" sz="1600" dirty="0">
                <a:solidFill>
                  <a:schemeClr val="dk1"/>
                </a:solidFill>
              </a:rPr>
              <a:t>Relevant information is identified, captured, and communicated in a form and timeframe that enable people to carry out their responsibilities. Effective communication also occurs in a broader sense – flowing down, across, and up the entity</a:t>
            </a:r>
            <a:endParaRPr sz="1600" dirty="0">
              <a:solidFill>
                <a:schemeClr val="dk1"/>
              </a:solidFill>
            </a:endParaRPr>
          </a:p>
          <a:p>
            <a:pPr marL="457200" lvl="0" indent="-330200" algn="l" rtl="0">
              <a:lnSpc>
                <a:spcPct val="115000"/>
              </a:lnSpc>
              <a:spcBef>
                <a:spcPts val="0"/>
              </a:spcBef>
              <a:spcAft>
                <a:spcPts val="0"/>
              </a:spcAft>
              <a:buClr>
                <a:schemeClr val="dk1"/>
              </a:buClr>
              <a:buSzPts val="1600"/>
              <a:buChar char="●"/>
            </a:pPr>
            <a:r>
              <a:rPr lang="en-GB" sz="1600" b="1" dirty="0">
                <a:solidFill>
                  <a:schemeClr val="dk1"/>
                </a:solidFill>
              </a:rPr>
              <a:t>Monitoring: </a:t>
            </a:r>
            <a:r>
              <a:rPr lang="en-GB" sz="1600" dirty="0">
                <a:solidFill>
                  <a:schemeClr val="dk1"/>
                </a:solidFill>
              </a:rPr>
              <a:t>The entirety of enterprise risk management must be monitored, and modifications made as necessary. </a:t>
            </a:r>
            <a:endParaRPr sz="1600" b="1" dirty="0">
              <a:solidFill>
                <a:schemeClr val="dk1"/>
              </a:solidFill>
            </a:endParaRPr>
          </a:p>
        </p:txBody>
      </p:sp>
      <p:sp>
        <p:nvSpPr>
          <p:cNvPr id="3" name="TextBox 2">
            <a:extLst>
              <a:ext uri="{FF2B5EF4-FFF2-40B4-BE49-F238E27FC236}">
                <a16:creationId xmlns:a16="http://schemas.microsoft.com/office/drawing/2014/main" id="{ABEF7E7E-BEE1-8324-FC39-B3DAEDA04F6F}"/>
              </a:ext>
            </a:extLst>
          </p:cNvPr>
          <p:cNvSpPr txBox="1"/>
          <p:nvPr/>
        </p:nvSpPr>
        <p:spPr>
          <a:xfrm>
            <a:off x="0" y="2958286"/>
            <a:ext cx="9144000" cy="2185214"/>
          </a:xfrm>
          <a:prstGeom prst="rect">
            <a:avLst/>
          </a:prstGeom>
          <a:solidFill>
            <a:schemeClr val="bg1"/>
          </a:solidFill>
          <a:ln w="28575">
            <a:solidFill>
              <a:schemeClr val="accent1"/>
            </a:solidFill>
          </a:ln>
        </p:spPr>
        <p:txBody>
          <a:bodyPr wrap="square">
            <a:spAutoFit/>
          </a:bodyPr>
          <a:lstStyle/>
          <a:p>
            <a:r>
              <a:rPr lang="en-US" sz="1700" dirty="0">
                <a:latin typeface="Calibri" panose="020F0502020204030204" pitchFamily="34" charset="0"/>
                <a:cs typeface="Calibri" panose="020F0502020204030204" pitchFamily="34" charset="0"/>
              </a:rPr>
              <a:t>Consider a company in Sydney, Australia, named "Sydney Financial Group." They use the COSO ERM model by:</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Information and Communication</a:t>
            </a:r>
            <a:r>
              <a:rPr lang="en-US" sz="1700" dirty="0">
                <a:latin typeface="Calibri" panose="020F0502020204030204" pitchFamily="34" charset="0"/>
                <a:cs typeface="Calibri" panose="020F0502020204030204" pitchFamily="34" charset="0"/>
              </a:rPr>
              <a:t>: Implementing systems to ensure that risk-related information is effectively communicated across all levels of the organization.</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Monitoring</a:t>
            </a:r>
            <a:r>
              <a:rPr lang="en-US" sz="1700" dirty="0">
                <a:latin typeface="Calibri" panose="020F0502020204030204" pitchFamily="34" charset="0"/>
                <a:cs typeface="Calibri" panose="020F0502020204030204" pitchFamily="34" charset="0"/>
              </a:rPr>
              <a:t>: Regularly reviewing and assessing the risk management processes to identify any necessary adjustments or improvements.</a:t>
            </a:r>
          </a:p>
          <a:p>
            <a:r>
              <a:rPr lang="en-US" sz="1700" dirty="0">
                <a:latin typeface="Calibri" panose="020F0502020204030204" pitchFamily="34" charset="0"/>
                <a:cs typeface="Calibri" panose="020F0502020204030204" pitchFamily="34" charset="0"/>
              </a:rPr>
              <a:t>By integrating these components, Sydney Financial Group can maintain a robust and responsive risk management framework that supports their organizational goals and compliance requirements.</a:t>
            </a:r>
          </a:p>
        </p:txBody>
      </p:sp>
    </p:spTree>
    <p:extLst>
      <p:ext uri="{BB962C8B-B14F-4D97-AF65-F5344CB8AC3E}">
        <p14:creationId xmlns:p14="http://schemas.microsoft.com/office/powerpoint/2010/main" val="3411093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3"/>
        <p:cNvGrpSpPr/>
        <p:nvPr/>
      </p:nvGrpSpPr>
      <p:grpSpPr>
        <a:xfrm>
          <a:off x="0" y="0"/>
          <a:ext cx="0" cy="0"/>
          <a:chOff x="0" y="0"/>
          <a:chExt cx="0" cy="0"/>
        </a:xfrm>
      </p:grpSpPr>
      <p:sp>
        <p:nvSpPr>
          <p:cNvPr id="174" name="Google Shape;174;p28"/>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Introduction</a:t>
            </a:r>
            <a:endParaRPr sz="700"/>
          </a:p>
        </p:txBody>
      </p:sp>
      <p:sp>
        <p:nvSpPr>
          <p:cNvPr id="175" name="Google Shape;175;p2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6" name="Google Shape;176;p2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7" name="Google Shape;177;p28"/>
          <p:cNvSpPr txBox="1"/>
          <p:nvPr/>
        </p:nvSpPr>
        <p:spPr>
          <a:xfrm>
            <a:off x="-102634" y="1035103"/>
            <a:ext cx="5382557" cy="4219586"/>
          </a:xfrm>
          <a:prstGeom prst="rect">
            <a:avLst/>
          </a:prstGeom>
          <a:solidFill>
            <a:schemeClr val="bg1"/>
          </a:solid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dk1"/>
              </a:buClr>
              <a:buSzPts val="1900"/>
              <a:buChar char="●"/>
            </a:pPr>
            <a:r>
              <a:rPr lang="en-GB" sz="1900" dirty="0">
                <a:solidFill>
                  <a:schemeClr val="dk1"/>
                </a:solidFill>
              </a:rPr>
              <a:t>IT is no longer a supporting tool for business, but a fundamental component of company strategy in roles such as operations, internal audit, compliance and decision support. </a:t>
            </a:r>
            <a:endParaRPr sz="1900" dirty="0">
              <a:solidFill>
                <a:schemeClr val="dk1"/>
              </a:solidFill>
            </a:endParaRPr>
          </a:p>
          <a:p>
            <a:pPr marL="457200" lvl="0" indent="-349250" algn="l" rtl="0">
              <a:lnSpc>
                <a:spcPct val="115000"/>
              </a:lnSpc>
              <a:spcBef>
                <a:spcPts val="0"/>
              </a:spcBef>
              <a:spcAft>
                <a:spcPts val="0"/>
              </a:spcAft>
              <a:buClr>
                <a:schemeClr val="dk1"/>
              </a:buClr>
              <a:buSzPts val="1900"/>
              <a:buChar char="●"/>
            </a:pPr>
            <a:r>
              <a:rPr lang="en-GB" sz="1900" b="1" dirty="0">
                <a:solidFill>
                  <a:schemeClr val="dk1"/>
                </a:solidFill>
              </a:rPr>
              <a:t>The wake of large-scale frauds</a:t>
            </a:r>
            <a:r>
              <a:rPr lang="en-GB" sz="1900" dirty="0">
                <a:solidFill>
                  <a:schemeClr val="dk1"/>
                </a:solidFill>
              </a:rPr>
              <a:t>, such as Enron and WorldCom</a:t>
            </a:r>
            <a:endParaRPr sz="1900" dirty="0">
              <a:solidFill>
                <a:schemeClr val="dk1"/>
              </a:solidFill>
            </a:endParaRPr>
          </a:p>
          <a:p>
            <a:pPr marL="457200" lvl="0" indent="-349250" algn="l" rtl="0">
              <a:lnSpc>
                <a:spcPct val="115000"/>
              </a:lnSpc>
              <a:spcBef>
                <a:spcPts val="0"/>
              </a:spcBef>
              <a:spcAft>
                <a:spcPts val="0"/>
              </a:spcAft>
              <a:buClr>
                <a:schemeClr val="dk1"/>
              </a:buClr>
              <a:buSzPts val="1900"/>
              <a:buChar char="●"/>
            </a:pPr>
            <a:r>
              <a:rPr lang="en-GB" sz="1900" dirty="0">
                <a:solidFill>
                  <a:schemeClr val="dk1"/>
                </a:solidFill>
              </a:rPr>
              <a:t>Companies and organisations started to device </a:t>
            </a:r>
            <a:r>
              <a:rPr lang="en-GB" sz="1900" b="1" dirty="0">
                <a:solidFill>
                  <a:schemeClr val="dk1"/>
                </a:solidFill>
              </a:rPr>
              <a:t>corporate governance structures </a:t>
            </a:r>
            <a:r>
              <a:rPr lang="en-GB" sz="1900" dirty="0">
                <a:solidFill>
                  <a:schemeClr val="dk1"/>
                </a:solidFill>
              </a:rPr>
              <a:t>to </a:t>
            </a:r>
            <a:r>
              <a:rPr lang="en-GB" sz="1900" b="1" dirty="0">
                <a:solidFill>
                  <a:schemeClr val="dk1"/>
                </a:solidFill>
              </a:rPr>
              <a:t>clarify </a:t>
            </a:r>
            <a:r>
              <a:rPr lang="en-GB" sz="1900" dirty="0">
                <a:solidFill>
                  <a:schemeClr val="dk1"/>
                </a:solidFill>
              </a:rPr>
              <a:t>and </a:t>
            </a:r>
            <a:r>
              <a:rPr lang="en-GB" sz="1900" b="1" dirty="0">
                <a:solidFill>
                  <a:schemeClr val="dk1"/>
                </a:solidFill>
              </a:rPr>
              <a:t>monitor</a:t>
            </a:r>
            <a:r>
              <a:rPr lang="en-GB" sz="1900" dirty="0">
                <a:solidFill>
                  <a:schemeClr val="dk1"/>
                </a:solidFill>
              </a:rPr>
              <a:t> the respective roles and responsibilities of shareholders, management and employees. </a:t>
            </a:r>
            <a:endParaRPr sz="1900" dirty="0">
              <a:solidFill>
                <a:schemeClr val="dk1"/>
              </a:solidFill>
            </a:endParaRPr>
          </a:p>
        </p:txBody>
      </p:sp>
      <p:sp>
        <p:nvSpPr>
          <p:cNvPr id="3" name="TextBox 2">
            <a:extLst>
              <a:ext uri="{FF2B5EF4-FFF2-40B4-BE49-F238E27FC236}">
                <a16:creationId xmlns:a16="http://schemas.microsoft.com/office/drawing/2014/main" id="{34CF8971-9039-32AB-3891-9C3BDFE42EAE}"/>
              </a:ext>
            </a:extLst>
          </p:cNvPr>
          <p:cNvSpPr txBox="1"/>
          <p:nvPr/>
        </p:nvSpPr>
        <p:spPr>
          <a:xfrm>
            <a:off x="5382556" y="0"/>
            <a:ext cx="3761443" cy="3970318"/>
          </a:xfrm>
          <a:prstGeom prst="rect">
            <a:avLst/>
          </a:prstGeom>
          <a:solidFill>
            <a:schemeClr val="bg1"/>
          </a:solidFill>
          <a:ln>
            <a:solidFill>
              <a:schemeClr val="accent1"/>
            </a:solidFill>
          </a:ln>
        </p:spPr>
        <p:txBody>
          <a:bodyPr wrap="square">
            <a:spAutoFit/>
          </a:bodyPr>
          <a:lstStyle/>
          <a:p>
            <a:r>
              <a:rPr lang="en-US" sz="2100" dirty="0">
                <a:latin typeface="Calibri" panose="020F0502020204030204" pitchFamily="34" charset="0"/>
                <a:cs typeface="Calibri" panose="020F0502020204030204" pitchFamily="34" charset="0"/>
              </a:rPr>
              <a:t>In Sydney, a large financial institution integrated IT into its core strategy by implementing advanced data analytics for real-time monitoring and compliance. This helped the institution improve its decision-making and ensure adherence to regulatory standards, thereby enhancing transparency and trust among shareholders and employees.</a:t>
            </a:r>
            <a:endParaRPr lang="en-AU" sz="21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7683795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1"/>
        <p:cNvGrpSpPr/>
        <p:nvPr/>
      </p:nvGrpSpPr>
      <p:grpSpPr>
        <a:xfrm>
          <a:off x="0" y="0"/>
          <a:ext cx="0" cy="0"/>
          <a:chOff x="0" y="0"/>
          <a:chExt cx="0" cy="0"/>
        </a:xfrm>
      </p:grpSpPr>
      <p:sp>
        <p:nvSpPr>
          <p:cNvPr id="392" name="Google Shape;392;p53"/>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ISO/IEC 27001:2005</a:t>
            </a:r>
            <a:endParaRPr sz="3200" b="1">
              <a:latin typeface="Ubuntu"/>
              <a:ea typeface="Ubuntu"/>
              <a:cs typeface="Ubuntu"/>
              <a:sym typeface="Ubuntu"/>
            </a:endParaRPr>
          </a:p>
        </p:txBody>
      </p:sp>
      <p:sp>
        <p:nvSpPr>
          <p:cNvPr id="393" name="Google Shape;393;p53"/>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94" name="Google Shape;394;p53"/>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95" name="Google Shape;395;p53"/>
          <p:cNvSpPr txBox="1"/>
          <p:nvPr/>
        </p:nvSpPr>
        <p:spPr>
          <a:xfrm>
            <a:off x="0" y="1039152"/>
            <a:ext cx="5159478" cy="4104347"/>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dk1"/>
              </a:buClr>
              <a:buSzPts val="1800"/>
              <a:buChar char="●"/>
            </a:pPr>
            <a:r>
              <a:rPr lang="en-GB" sz="1600" b="1" dirty="0">
                <a:solidFill>
                  <a:schemeClr val="dk1"/>
                </a:solidFill>
              </a:rPr>
              <a:t>ISO 27000 </a:t>
            </a:r>
            <a:r>
              <a:rPr lang="en-GB" sz="1600" dirty="0">
                <a:solidFill>
                  <a:schemeClr val="dk1"/>
                </a:solidFill>
              </a:rPr>
              <a:t>is a suite of good practices grouped into standards that deal with information security.  </a:t>
            </a:r>
            <a:endParaRPr sz="1600" dirty="0">
              <a:solidFill>
                <a:schemeClr val="dk1"/>
              </a:solidFill>
            </a:endParaRPr>
          </a:p>
          <a:p>
            <a:pPr marL="457200" lvl="0" indent="-342900" algn="l" rtl="0">
              <a:lnSpc>
                <a:spcPct val="115000"/>
              </a:lnSpc>
              <a:spcBef>
                <a:spcPts val="0"/>
              </a:spcBef>
              <a:spcAft>
                <a:spcPts val="0"/>
              </a:spcAft>
              <a:buClr>
                <a:schemeClr val="dk1"/>
              </a:buClr>
              <a:buSzPts val="1800"/>
              <a:buChar char="●"/>
            </a:pPr>
            <a:r>
              <a:rPr lang="en-GB" sz="1600" b="1" dirty="0">
                <a:solidFill>
                  <a:schemeClr val="dk1"/>
                </a:solidFill>
              </a:rPr>
              <a:t>Revised by ISO/IEC 27001:2013</a:t>
            </a:r>
            <a:endParaRPr sz="1600" b="1" dirty="0">
              <a:solidFill>
                <a:schemeClr val="dk1"/>
              </a:solidFill>
            </a:endParaRPr>
          </a:p>
          <a:p>
            <a:pPr marL="457200" lvl="0" indent="-342900" algn="l" rtl="0">
              <a:lnSpc>
                <a:spcPct val="115000"/>
              </a:lnSpc>
              <a:spcBef>
                <a:spcPts val="0"/>
              </a:spcBef>
              <a:spcAft>
                <a:spcPts val="0"/>
              </a:spcAft>
              <a:buClr>
                <a:schemeClr val="dk1"/>
              </a:buClr>
              <a:buSzPts val="1800"/>
              <a:buChar char="●"/>
            </a:pPr>
            <a:r>
              <a:rPr lang="en-GB" sz="1600" dirty="0">
                <a:solidFill>
                  <a:schemeClr val="dk1"/>
                </a:solidFill>
              </a:rPr>
              <a:t>The only standard leading to certification is ISO 27001, which defines a set of requirements and control points to protect IT assets against any loss, theft, intrusion, or alteration of the IT system. </a:t>
            </a:r>
            <a:endParaRPr sz="1600" dirty="0">
              <a:solidFill>
                <a:schemeClr val="dk1"/>
              </a:solidFill>
            </a:endParaRPr>
          </a:p>
          <a:p>
            <a:pPr marL="457200" lvl="0" indent="-342900" algn="l" rtl="0">
              <a:lnSpc>
                <a:spcPct val="115000"/>
              </a:lnSpc>
              <a:spcBef>
                <a:spcPts val="0"/>
              </a:spcBef>
              <a:spcAft>
                <a:spcPts val="0"/>
              </a:spcAft>
              <a:buClr>
                <a:schemeClr val="dk1"/>
              </a:buClr>
              <a:buSzPts val="1800"/>
              <a:buChar char="●"/>
            </a:pPr>
            <a:r>
              <a:rPr lang="en-GB" sz="1600" b="1" dirty="0">
                <a:solidFill>
                  <a:schemeClr val="dk1"/>
                </a:solidFill>
              </a:rPr>
              <a:t>ISO 207002</a:t>
            </a:r>
            <a:r>
              <a:rPr lang="en-GB" sz="1600" dirty="0">
                <a:solidFill>
                  <a:schemeClr val="dk1"/>
                </a:solidFill>
              </a:rPr>
              <a:t> is a good practice guide listing measures for implementing or maintaining an Information Security Management System (ISMS) (ISO, 2013). </a:t>
            </a:r>
            <a:endParaRPr sz="1600" dirty="0">
              <a:solidFill>
                <a:schemeClr val="dk1"/>
              </a:solidFill>
            </a:endParaRPr>
          </a:p>
          <a:p>
            <a:pPr marL="457200" lvl="0" indent="-342900" algn="l" rtl="0">
              <a:lnSpc>
                <a:spcPct val="115000"/>
              </a:lnSpc>
              <a:spcBef>
                <a:spcPts val="0"/>
              </a:spcBef>
              <a:spcAft>
                <a:spcPts val="0"/>
              </a:spcAft>
              <a:buClr>
                <a:schemeClr val="dk1"/>
              </a:buClr>
              <a:buSzPts val="1800"/>
              <a:buChar char="●"/>
            </a:pPr>
            <a:r>
              <a:rPr lang="en-GB" sz="1600" dirty="0">
                <a:solidFill>
                  <a:schemeClr val="dk1"/>
                </a:solidFill>
              </a:rPr>
              <a:t>Good practices are applied to IS security rules to guarantee the protection of its infrastructure.</a:t>
            </a:r>
            <a:endParaRPr lang="en-US" sz="1600" dirty="0">
              <a:solidFill>
                <a:schemeClr val="dk1"/>
              </a:solidFill>
            </a:endParaRPr>
          </a:p>
        </p:txBody>
      </p:sp>
      <p:sp>
        <p:nvSpPr>
          <p:cNvPr id="3" name="TextBox 2">
            <a:extLst>
              <a:ext uri="{FF2B5EF4-FFF2-40B4-BE49-F238E27FC236}">
                <a16:creationId xmlns:a16="http://schemas.microsoft.com/office/drawing/2014/main" id="{53AA99AF-0342-485A-02DB-E80107A5798F}"/>
              </a:ext>
            </a:extLst>
          </p:cNvPr>
          <p:cNvSpPr txBox="1"/>
          <p:nvPr/>
        </p:nvSpPr>
        <p:spPr>
          <a:xfrm>
            <a:off x="5159478" y="845875"/>
            <a:ext cx="3984522" cy="3893374"/>
          </a:xfrm>
          <a:prstGeom prst="rect">
            <a:avLst/>
          </a:prstGeom>
          <a:solidFill>
            <a:schemeClr val="bg1"/>
          </a:solidFill>
          <a:ln>
            <a:solidFill>
              <a:schemeClr val="accent1"/>
            </a:solidFill>
          </a:ln>
        </p:spPr>
        <p:txBody>
          <a:bodyPr wrap="square">
            <a:spAutoFit/>
          </a:bodyPr>
          <a:lstStyle/>
          <a:p>
            <a:r>
              <a:rPr lang="en-US" sz="1900" dirty="0">
                <a:latin typeface="Calibri" panose="020F0502020204030204" pitchFamily="34" charset="0"/>
                <a:cs typeface="Calibri" panose="020F0502020204030204" pitchFamily="34" charset="0"/>
              </a:rPr>
              <a:t>We discuss ISO/IEC 27001:2005, a standard for information security management, which was revised by ISO/IEC 27001:2013. ISO 27001 defines requirements and control points to protect IT assets from loss, theft, intrusion, or alteration. ISO 207002 provides guidelines for implementing or maintaining an Information Security Management System (ISMS), ensuring the protection of information infrastructure.</a:t>
            </a:r>
            <a:endParaRPr lang="en-AU" sz="1900" dirty="0">
              <a:latin typeface="Calibri" panose="020F0502020204030204" pitchFamily="34" charset="0"/>
              <a:cs typeface="Calibri" panose="020F0502020204030204" pitchFamily="34" charset="0"/>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1"/>
        <p:cNvGrpSpPr/>
        <p:nvPr/>
      </p:nvGrpSpPr>
      <p:grpSpPr>
        <a:xfrm>
          <a:off x="0" y="0"/>
          <a:ext cx="0" cy="0"/>
          <a:chOff x="0" y="0"/>
          <a:chExt cx="0" cy="0"/>
        </a:xfrm>
      </p:grpSpPr>
      <p:sp>
        <p:nvSpPr>
          <p:cNvPr id="392" name="Google Shape;392;p53"/>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ISO/IEC 27001:2005</a:t>
            </a:r>
            <a:endParaRPr sz="3200" b="1">
              <a:latin typeface="Ubuntu"/>
              <a:ea typeface="Ubuntu"/>
              <a:cs typeface="Ubuntu"/>
              <a:sym typeface="Ubuntu"/>
            </a:endParaRPr>
          </a:p>
        </p:txBody>
      </p:sp>
      <p:sp>
        <p:nvSpPr>
          <p:cNvPr id="393" name="Google Shape;393;p53"/>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94" name="Google Shape;394;p53"/>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95" name="Google Shape;395;p53"/>
          <p:cNvSpPr txBox="1"/>
          <p:nvPr/>
        </p:nvSpPr>
        <p:spPr>
          <a:xfrm>
            <a:off x="0" y="1039152"/>
            <a:ext cx="5159478" cy="4104347"/>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dk1"/>
              </a:buClr>
              <a:buSzPts val="1800"/>
              <a:buChar char="●"/>
            </a:pPr>
            <a:r>
              <a:rPr lang="en-GB" sz="1600" b="1" dirty="0">
                <a:solidFill>
                  <a:schemeClr val="dk1"/>
                </a:solidFill>
              </a:rPr>
              <a:t>ISO 27000 </a:t>
            </a:r>
            <a:r>
              <a:rPr lang="en-GB" sz="1600" dirty="0">
                <a:solidFill>
                  <a:schemeClr val="dk1"/>
                </a:solidFill>
              </a:rPr>
              <a:t>is a suite of good practices grouped into standards that deal with information security.  </a:t>
            </a:r>
            <a:endParaRPr sz="1600" dirty="0">
              <a:solidFill>
                <a:schemeClr val="dk1"/>
              </a:solidFill>
            </a:endParaRPr>
          </a:p>
          <a:p>
            <a:pPr marL="457200" lvl="0" indent="-342900" algn="l" rtl="0">
              <a:lnSpc>
                <a:spcPct val="115000"/>
              </a:lnSpc>
              <a:spcBef>
                <a:spcPts val="0"/>
              </a:spcBef>
              <a:spcAft>
                <a:spcPts val="0"/>
              </a:spcAft>
              <a:buClr>
                <a:schemeClr val="dk1"/>
              </a:buClr>
              <a:buSzPts val="1800"/>
              <a:buChar char="●"/>
            </a:pPr>
            <a:r>
              <a:rPr lang="en-GB" sz="1600" b="1" dirty="0">
                <a:solidFill>
                  <a:schemeClr val="dk1"/>
                </a:solidFill>
              </a:rPr>
              <a:t>Revised by ISO/IEC 27001:2013</a:t>
            </a:r>
            <a:endParaRPr sz="1600" b="1" dirty="0">
              <a:solidFill>
                <a:schemeClr val="dk1"/>
              </a:solidFill>
            </a:endParaRPr>
          </a:p>
          <a:p>
            <a:pPr marL="457200" lvl="0" indent="-342900" algn="l" rtl="0">
              <a:lnSpc>
                <a:spcPct val="115000"/>
              </a:lnSpc>
              <a:spcBef>
                <a:spcPts val="0"/>
              </a:spcBef>
              <a:spcAft>
                <a:spcPts val="0"/>
              </a:spcAft>
              <a:buClr>
                <a:schemeClr val="dk1"/>
              </a:buClr>
              <a:buSzPts val="1800"/>
              <a:buChar char="●"/>
            </a:pPr>
            <a:r>
              <a:rPr lang="en-GB" sz="1600" dirty="0">
                <a:solidFill>
                  <a:schemeClr val="dk1"/>
                </a:solidFill>
              </a:rPr>
              <a:t>The only standard leading to certification is ISO 27001, which defines a set of requirements and control points to protect IT assets against any loss, theft, intrusion, or alteration of the IT system. </a:t>
            </a:r>
            <a:endParaRPr sz="1600" dirty="0">
              <a:solidFill>
                <a:schemeClr val="dk1"/>
              </a:solidFill>
            </a:endParaRPr>
          </a:p>
          <a:p>
            <a:pPr marL="457200" lvl="0" indent="-342900" algn="l" rtl="0">
              <a:lnSpc>
                <a:spcPct val="115000"/>
              </a:lnSpc>
              <a:spcBef>
                <a:spcPts val="0"/>
              </a:spcBef>
              <a:spcAft>
                <a:spcPts val="0"/>
              </a:spcAft>
              <a:buClr>
                <a:schemeClr val="dk1"/>
              </a:buClr>
              <a:buSzPts val="1800"/>
              <a:buChar char="●"/>
            </a:pPr>
            <a:r>
              <a:rPr lang="en-GB" sz="1600" b="1" dirty="0">
                <a:solidFill>
                  <a:schemeClr val="dk1"/>
                </a:solidFill>
              </a:rPr>
              <a:t>ISO 207002</a:t>
            </a:r>
            <a:r>
              <a:rPr lang="en-GB" sz="1600" dirty="0">
                <a:solidFill>
                  <a:schemeClr val="dk1"/>
                </a:solidFill>
              </a:rPr>
              <a:t> is a good practice guide listing measures for implementing or maintaining an Information Security Management System (ISMS) (ISO, 2013). </a:t>
            </a:r>
            <a:endParaRPr sz="1600" dirty="0">
              <a:solidFill>
                <a:schemeClr val="dk1"/>
              </a:solidFill>
            </a:endParaRPr>
          </a:p>
          <a:p>
            <a:pPr marL="457200" lvl="0" indent="-342900" algn="l" rtl="0">
              <a:lnSpc>
                <a:spcPct val="115000"/>
              </a:lnSpc>
              <a:spcBef>
                <a:spcPts val="0"/>
              </a:spcBef>
              <a:spcAft>
                <a:spcPts val="0"/>
              </a:spcAft>
              <a:buClr>
                <a:schemeClr val="dk1"/>
              </a:buClr>
              <a:buSzPts val="1800"/>
              <a:buChar char="●"/>
            </a:pPr>
            <a:r>
              <a:rPr lang="en-GB" sz="1600" dirty="0">
                <a:solidFill>
                  <a:schemeClr val="dk1"/>
                </a:solidFill>
              </a:rPr>
              <a:t>Good practices are applied to IS security rules to guarantee the protection of its infrastructure.</a:t>
            </a:r>
            <a:endParaRPr lang="en-US" sz="1600" dirty="0">
              <a:solidFill>
                <a:schemeClr val="dk1"/>
              </a:solidFill>
            </a:endParaRPr>
          </a:p>
        </p:txBody>
      </p:sp>
      <p:sp>
        <p:nvSpPr>
          <p:cNvPr id="3" name="TextBox 2">
            <a:extLst>
              <a:ext uri="{FF2B5EF4-FFF2-40B4-BE49-F238E27FC236}">
                <a16:creationId xmlns:a16="http://schemas.microsoft.com/office/drawing/2014/main" id="{53AA99AF-0342-485A-02DB-E80107A5798F}"/>
              </a:ext>
            </a:extLst>
          </p:cNvPr>
          <p:cNvSpPr txBox="1"/>
          <p:nvPr/>
        </p:nvSpPr>
        <p:spPr>
          <a:xfrm>
            <a:off x="5159478" y="94985"/>
            <a:ext cx="3984522" cy="4801314"/>
          </a:xfrm>
          <a:prstGeom prst="rect">
            <a:avLst/>
          </a:prstGeom>
          <a:solidFill>
            <a:schemeClr val="bg1"/>
          </a:solidFill>
          <a:ln>
            <a:solidFill>
              <a:schemeClr val="accent1"/>
            </a:solidFill>
          </a:ln>
        </p:spPr>
        <p:txBody>
          <a:bodyPr wrap="square">
            <a:spAutoFit/>
          </a:bodyPr>
          <a:lstStyle/>
          <a:p>
            <a:r>
              <a:rPr lang="en-US" sz="1700" dirty="0">
                <a:latin typeface="Calibri" panose="020F0502020204030204" pitchFamily="34" charset="0"/>
                <a:cs typeface="Calibri" panose="020F0502020204030204" pitchFamily="34" charset="0"/>
              </a:rPr>
              <a:t>Consider a company in Canberra, Australia, named "Capital IT Solutions." They implement ISO 27001 to:</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Protect IT Assets</a:t>
            </a:r>
            <a:r>
              <a:rPr lang="en-US" sz="1700" dirty="0">
                <a:latin typeface="Calibri" panose="020F0502020204030204" pitchFamily="34" charset="0"/>
                <a:cs typeface="Calibri" panose="020F0502020204030204" pitchFamily="34" charset="0"/>
              </a:rPr>
              <a:t>: Establish a robust ISMS to safeguard their data and IT infrastructure against threats.</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Achieve Certification</a:t>
            </a:r>
            <a:r>
              <a:rPr lang="en-US" sz="1700" dirty="0">
                <a:latin typeface="Calibri" panose="020F0502020204030204" pitchFamily="34" charset="0"/>
                <a:cs typeface="Calibri" panose="020F0502020204030204" pitchFamily="34" charset="0"/>
              </a:rPr>
              <a:t>: Follow ISO 27001 requirements to achieve certification, demonstrating their commitment to information security.</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Maintain Good Practices</a:t>
            </a:r>
            <a:r>
              <a:rPr lang="en-US" sz="1700" dirty="0">
                <a:latin typeface="Calibri" panose="020F0502020204030204" pitchFamily="34" charset="0"/>
                <a:cs typeface="Calibri" panose="020F0502020204030204" pitchFamily="34" charset="0"/>
              </a:rPr>
              <a:t>: Use ISO 207002 guidelines to continuously improve their ISMS and ensure compliance with the latest security standards.</a:t>
            </a:r>
          </a:p>
          <a:p>
            <a:r>
              <a:rPr lang="en-US" sz="1700" dirty="0">
                <a:latin typeface="Calibri" panose="020F0502020204030204" pitchFamily="34" charset="0"/>
                <a:cs typeface="Calibri" panose="020F0502020204030204" pitchFamily="34" charset="0"/>
              </a:rPr>
              <a:t>By adopting these standards, Capital IT Solutions can enhance their information security, build trust with clients, and reduce the risk of data breaches.</a:t>
            </a:r>
          </a:p>
        </p:txBody>
      </p:sp>
    </p:spTree>
    <p:extLst>
      <p:ext uri="{BB962C8B-B14F-4D97-AF65-F5344CB8AC3E}">
        <p14:creationId xmlns:p14="http://schemas.microsoft.com/office/powerpoint/2010/main" val="242792351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9"/>
        <p:cNvGrpSpPr/>
        <p:nvPr/>
      </p:nvGrpSpPr>
      <p:grpSpPr>
        <a:xfrm>
          <a:off x="0" y="0"/>
          <a:ext cx="0" cy="0"/>
          <a:chOff x="0" y="0"/>
          <a:chExt cx="0" cy="0"/>
        </a:xfrm>
      </p:grpSpPr>
      <p:sp>
        <p:nvSpPr>
          <p:cNvPr id="400" name="Google Shape;400;p54"/>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Practical Use of Standards</a:t>
            </a:r>
            <a:endParaRPr sz="3200" b="1">
              <a:latin typeface="Ubuntu"/>
              <a:ea typeface="Ubuntu"/>
              <a:cs typeface="Ubuntu"/>
              <a:sym typeface="Ubuntu"/>
            </a:endParaRPr>
          </a:p>
        </p:txBody>
      </p:sp>
      <p:sp>
        <p:nvSpPr>
          <p:cNvPr id="401" name="Google Shape;401;p54"/>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02" name="Google Shape;402;p54"/>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03" name="Google Shape;403;p54"/>
          <p:cNvSpPr txBox="1"/>
          <p:nvPr/>
        </p:nvSpPr>
        <p:spPr>
          <a:xfrm>
            <a:off x="-1" y="868606"/>
            <a:ext cx="6410633" cy="4274893"/>
          </a:xfrm>
          <a:prstGeom prst="rect">
            <a:avLst/>
          </a:prstGeom>
          <a:solidFill>
            <a:schemeClr val="bg1"/>
          </a:solidFill>
          <a:ln>
            <a:noFill/>
          </a:ln>
        </p:spPr>
        <p:txBody>
          <a:bodyPr spcFirstLastPara="1" wrap="square" lIns="91425" tIns="91425" rIns="91425" bIns="91425" anchor="t" anchorCtr="0">
            <a:noAutofit/>
          </a:bodyPr>
          <a:lstStyle/>
          <a:p>
            <a:pPr marL="457200" lvl="0" indent="-304800" algn="l" rtl="0">
              <a:lnSpc>
                <a:spcPct val="115000"/>
              </a:lnSpc>
              <a:spcBef>
                <a:spcPts val="1200"/>
              </a:spcBef>
              <a:spcAft>
                <a:spcPts val="0"/>
              </a:spcAft>
              <a:buClr>
                <a:schemeClr val="dk1"/>
              </a:buClr>
              <a:buSzPts val="1200"/>
              <a:buChar char="●"/>
            </a:pPr>
            <a:r>
              <a:rPr lang="en-GB" sz="1200" dirty="0">
                <a:solidFill>
                  <a:schemeClr val="dk1"/>
                </a:solidFill>
              </a:rPr>
              <a:t>Use within organisations to formulate security requirements and objectives</a:t>
            </a: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dirty="0">
                <a:solidFill>
                  <a:schemeClr val="dk1"/>
                </a:solidFill>
              </a:rPr>
              <a:t>Use within organisations as a way to ensure that security risks are cost-effectively managed</a:t>
            </a: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dirty="0">
                <a:solidFill>
                  <a:schemeClr val="dk1"/>
                </a:solidFill>
              </a:rPr>
              <a:t>Use within organisations to ensure compliance with laws and regulations</a:t>
            </a: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dirty="0">
                <a:solidFill>
                  <a:schemeClr val="dk1"/>
                </a:solidFill>
              </a:rPr>
              <a:t>Use within an organisation as a process framework for the implementation and management of controls to ensure that the specific security objectives of an organisation are met</a:t>
            </a: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dirty="0">
                <a:solidFill>
                  <a:schemeClr val="dk1"/>
                </a:solidFill>
              </a:rPr>
              <a:t>Definition of new information security management processes</a:t>
            </a: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dirty="0">
                <a:solidFill>
                  <a:schemeClr val="dk1"/>
                </a:solidFill>
              </a:rPr>
              <a:t>Identification and clarification of existing information security management processes</a:t>
            </a: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dirty="0">
                <a:solidFill>
                  <a:schemeClr val="dk1"/>
                </a:solidFill>
              </a:rPr>
              <a:t>Use by the management of organisations to determine the status of information security management activities</a:t>
            </a: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dirty="0">
                <a:solidFill>
                  <a:schemeClr val="dk1"/>
                </a:solidFill>
              </a:rPr>
              <a:t>Use by the internal and external auditors of organisations to determine the degree of compliance with the policies, directives, and standards adopted by an organization</a:t>
            </a: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dirty="0">
                <a:solidFill>
                  <a:schemeClr val="dk1"/>
                </a:solidFill>
              </a:rPr>
              <a:t>Use by organisations to provide relevant information about information security policies, directives, standards, and procedures to trading partners and other organisations with whom they interact for operational or commercial reasons</a:t>
            </a: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dirty="0">
                <a:solidFill>
                  <a:schemeClr val="dk1"/>
                </a:solidFill>
              </a:rPr>
              <a:t>Implementation of business-enabling information security</a:t>
            </a:r>
            <a:endParaRPr sz="12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dirty="0">
                <a:solidFill>
                  <a:schemeClr val="dk1"/>
                </a:solidFill>
              </a:rPr>
              <a:t>Use by organisations to provide relevant information about information security to customers.</a:t>
            </a:r>
            <a:endParaRPr sz="1200" dirty="0">
              <a:solidFill>
                <a:schemeClr val="dk1"/>
              </a:solidFill>
            </a:endParaRPr>
          </a:p>
        </p:txBody>
      </p:sp>
      <p:sp>
        <p:nvSpPr>
          <p:cNvPr id="3" name="TextBox 2">
            <a:extLst>
              <a:ext uri="{FF2B5EF4-FFF2-40B4-BE49-F238E27FC236}">
                <a16:creationId xmlns:a16="http://schemas.microsoft.com/office/drawing/2014/main" id="{4B822591-8CF8-CD43-6D3E-75DC558DBC48}"/>
              </a:ext>
            </a:extLst>
          </p:cNvPr>
          <p:cNvSpPr txBox="1"/>
          <p:nvPr/>
        </p:nvSpPr>
        <p:spPr>
          <a:xfrm>
            <a:off x="6410632" y="868605"/>
            <a:ext cx="2733368" cy="4247317"/>
          </a:xfrm>
          <a:prstGeom prst="rect">
            <a:avLst/>
          </a:prstGeom>
          <a:solidFill>
            <a:schemeClr val="bg1"/>
          </a:solidFill>
          <a:ln w="28575">
            <a:solidFill>
              <a:schemeClr val="accent1"/>
            </a:solidFill>
          </a:ln>
        </p:spPr>
        <p:txBody>
          <a:bodyPr wrap="square">
            <a:spAutoFit/>
          </a:bodyPr>
          <a:lstStyle/>
          <a:p>
            <a:r>
              <a:rPr lang="en-US" sz="1800" dirty="0">
                <a:latin typeface="Calibri" panose="020F0502020204030204" pitchFamily="34" charset="0"/>
                <a:cs typeface="Calibri" panose="020F0502020204030204" pitchFamily="34" charset="0"/>
              </a:rPr>
              <a:t>We detail various practical uses of information security standards within organizations. These uses include formulating security requirements, managing security risks cost-effectively, ensuring compliance with laws, providing frameworks for implementing controls, defining and clarifying security processes, and communicating security policies to stakeholders.</a:t>
            </a:r>
            <a:endParaRPr lang="en-AU" sz="1800" dirty="0">
              <a:latin typeface="Calibri" panose="020F0502020204030204" pitchFamily="34" charset="0"/>
              <a:cs typeface="Calibri" panose="020F0502020204030204" pitchFamily="34" charset="0"/>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9"/>
        <p:cNvGrpSpPr/>
        <p:nvPr/>
      </p:nvGrpSpPr>
      <p:grpSpPr>
        <a:xfrm>
          <a:off x="0" y="0"/>
          <a:ext cx="0" cy="0"/>
          <a:chOff x="0" y="0"/>
          <a:chExt cx="0" cy="0"/>
        </a:xfrm>
      </p:grpSpPr>
      <p:sp>
        <p:nvSpPr>
          <p:cNvPr id="400" name="Google Shape;400;p54"/>
          <p:cNvSpPr txBox="1"/>
          <p:nvPr/>
        </p:nvSpPr>
        <p:spPr>
          <a:xfrm>
            <a:off x="0" y="33400"/>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Practical Use of Standards</a:t>
            </a:r>
            <a:endParaRPr sz="3200" b="1">
              <a:latin typeface="Ubuntu"/>
              <a:ea typeface="Ubuntu"/>
              <a:cs typeface="Ubuntu"/>
              <a:sym typeface="Ubuntu"/>
            </a:endParaRPr>
          </a:p>
        </p:txBody>
      </p:sp>
      <p:sp>
        <p:nvSpPr>
          <p:cNvPr id="401" name="Google Shape;401;p54"/>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02" name="Google Shape;402;p54"/>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03" name="Google Shape;403;p54"/>
          <p:cNvSpPr txBox="1"/>
          <p:nvPr/>
        </p:nvSpPr>
        <p:spPr>
          <a:xfrm>
            <a:off x="-1" y="588907"/>
            <a:ext cx="5241074" cy="4534471"/>
          </a:xfrm>
          <a:prstGeom prst="rect">
            <a:avLst/>
          </a:prstGeom>
          <a:solidFill>
            <a:schemeClr val="bg1"/>
          </a:solidFill>
          <a:ln>
            <a:noFill/>
          </a:ln>
        </p:spPr>
        <p:txBody>
          <a:bodyPr spcFirstLastPara="1" wrap="square" lIns="91425" tIns="91425" rIns="91425" bIns="91425" anchor="t" anchorCtr="0">
            <a:noAutofit/>
          </a:bodyPr>
          <a:lstStyle/>
          <a:p>
            <a:pPr marL="457200" lvl="0" indent="-304800" algn="l" rtl="0">
              <a:lnSpc>
                <a:spcPct val="115000"/>
              </a:lnSpc>
              <a:spcBef>
                <a:spcPts val="1200"/>
              </a:spcBef>
              <a:spcAft>
                <a:spcPts val="0"/>
              </a:spcAft>
              <a:buClr>
                <a:schemeClr val="dk1"/>
              </a:buClr>
              <a:buSzPts val="1200"/>
              <a:buChar char="●"/>
            </a:pPr>
            <a:r>
              <a:rPr lang="en-GB" sz="1100" dirty="0">
                <a:solidFill>
                  <a:schemeClr val="dk1"/>
                </a:solidFill>
              </a:rPr>
              <a:t>Use within organisations to formulate security requirements and objectives</a:t>
            </a:r>
            <a:endParaRPr sz="11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100" dirty="0">
                <a:solidFill>
                  <a:schemeClr val="dk1"/>
                </a:solidFill>
              </a:rPr>
              <a:t>Use within organisations as a way to ensure that security risks are cost-effectively managed</a:t>
            </a:r>
            <a:endParaRPr sz="11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100" dirty="0">
                <a:solidFill>
                  <a:schemeClr val="dk1"/>
                </a:solidFill>
              </a:rPr>
              <a:t>Use within organisations to ensure compliance with laws and regulations</a:t>
            </a:r>
            <a:endParaRPr sz="11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100" dirty="0">
                <a:solidFill>
                  <a:schemeClr val="dk1"/>
                </a:solidFill>
              </a:rPr>
              <a:t>Use within an organisation as a process framework for the implementation and management of controls to ensure that the specific security objectives of an organisation are met</a:t>
            </a:r>
            <a:endParaRPr sz="11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100" dirty="0">
                <a:solidFill>
                  <a:schemeClr val="dk1"/>
                </a:solidFill>
              </a:rPr>
              <a:t>Definition of new information security management processes</a:t>
            </a:r>
            <a:endParaRPr sz="11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100" dirty="0">
                <a:solidFill>
                  <a:schemeClr val="dk1"/>
                </a:solidFill>
              </a:rPr>
              <a:t>Identification and clarification of existing information security management processes</a:t>
            </a:r>
            <a:endParaRPr sz="11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100" dirty="0">
                <a:solidFill>
                  <a:schemeClr val="dk1"/>
                </a:solidFill>
              </a:rPr>
              <a:t>Use by the management of organisations to determine the status of information security management activities</a:t>
            </a:r>
            <a:endParaRPr sz="11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100" dirty="0">
                <a:solidFill>
                  <a:schemeClr val="dk1"/>
                </a:solidFill>
              </a:rPr>
              <a:t>Use by the internal and external auditors of organisations to determine the degree of compliance with the policies, directives, and standards adopted by an organization</a:t>
            </a:r>
            <a:endParaRPr sz="11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100" dirty="0">
                <a:solidFill>
                  <a:schemeClr val="dk1"/>
                </a:solidFill>
              </a:rPr>
              <a:t>Use by organisations to provide relevant information about information security policies, directives, standards, and procedures to trading partners and other organisations with whom they interact for operational or commercial reasons</a:t>
            </a:r>
            <a:endParaRPr sz="11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100" dirty="0">
                <a:solidFill>
                  <a:schemeClr val="dk1"/>
                </a:solidFill>
              </a:rPr>
              <a:t>Implementation of business-enabling information security</a:t>
            </a:r>
            <a:endParaRPr sz="1100" dirty="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100" dirty="0">
                <a:solidFill>
                  <a:schemeClr val="dk1"/>
                </a:solidFill>
              </a:rPr>
              <a:t>Use by organisations to provide relevant information about information security to customers.</a:t>
            </a:r>
            <a:endParaRPr sz="1100" dirty="0">
              <a:solidFill>
                <a:schemeClr val="dk1"/>
              </a:solidFill>
            </a:endParaRPr>
          </a:p>
        </p:txBody>
      </p:sp>
      <p:sp>
        <p:nvSpPr>
          <p:cNvPr id="3" name="TextBox 2">
            <a:extLst>
              <a:ext uri="{FF2B5EF4-FFF2-40B4-BE49-F238E27FC236}">
                <a16:creationId xmlns:a16="http://schemas.microsoft.com/office/drawing/2014/main" id="{4B822591-8CF8-CD43-6D3E-75DC558DBC48}"/>
              </a:ext>
            </a:extLst>
          </p:cNvPr>
          <p:cNvSpPr txBox="1"/>
          <p:nvPr/>
        </p:nvSpPr>
        <p:spPr>
          <a:xfrm>
            <a:off x="5241073" y="63371"/>
            <a:ext cx="3902927" cy="5016758"/>
          </a:xfrm>
          <a:prstGeom prst="rect">
            <a:avLst/>
          </a:prstGeom>
          <a:solidFill>
            <a:schemeClr val="bg1"/>
          </a:solidFill>
          <a:ln w="28575">
            <a:solidFill>
              <a:schemeClr val="accent1"/>
            </a:solidFill>
          </a:ln>
        </p:spPr>
        <p:txBody>
          <a:bodyPr wrap="square">
            <a:spAutoFit/>
          </a:bodyPr>
          <a:lstStyle/>
          <a:p>
            <a:r>
              <a:rPr lang="en-US" sz="1600" dirty="0">
                <a:latin typeface="Calibri" panose="020F0502020204030204" pitchFamily="34" charset="0"/>
                <a:cs typeface="Calibri" panose="020F0502020204030204" pitchFamily="34" charset="0"/>
              </a:rPr>
              <a:t>Consider a company in Sydney, Australia, named "Sydney Tech Solutions." They use information security standards to:</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Formulate Security Requirements</a:t>
            </a:r>
            <a:r>
              <a:rPr lang="en-US" sz="1600" dirty="0">
                <a:latin typeface="Calibri" panose="020F0502020204030204" pitchFamily="34" charset="0"/>
                <a:cs typeface="Calibri" panose="020F0502020204030204" pitchFamily="34" charset="0"/>
              </a:rPr>
              <a:t>: Define their security objectives and policies.</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Manage Security Risks</a:t>
            </a:r>
            <a:r>
              <a:rPr lang="en-US" sz="1600" dirty="0">
                <a:latin typeface="Calibri" panose="020F0502020204030204" pitchFamily="34" charset="0"/>
                <a:cs typeface="Calibri" panose="020F0502020204030204" pitchFamily="34" charset="0"/>
              </a:rPr>
              <a:t>: Implement cost-effective measures to mitigate security risks.</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Ensure Compliance</a:t>
            </a:r>
            <a:r>
              <a:rPr lang="en-US" sz="1600" dirty="0">
                <a:latin typeface="Calibri" panose="020F0502020204030204" pitchFamily="34" charset="0"/>
                <a:cs typeface="Calibri" panose="020F0502020204030204" pitchFamily="34" charset="0"/>
              </a:rPr>
              <a:t>: Adhere to relevant laws and regulations through standardized practices.</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Implement Controls</a:t>
            </a:r>
            <a:r>
              <a:rPr lang="en-US" sz="1600" dirty="0">
                <a:latin typeface="Calibri" panose="020F0502020204030204" pitchFamily="34" charset="0"/>
                <a:cs typeface="Calibri" panose="020F0502020204030204" pitchFamily="34" charset="0"/>
              </a:rPr>
              <a:t>: Use a process framework to manage and implement security controls.</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Communicate Policies</a:t>
            </a:r>
            <a:r>
              <a:rPr lang="en-US" sz="1600" dirty="0">
                <a:latin typeface="Calibri" panose="020F0502020204030204" pitchFamily="34" charset="0"/>
                <a:cs typeface="Calibri" panose="020F0502020204030204" pitchFamily="34" charset="0"/>
              </a:rPr>
              <a:t>: Provide relevant information about their security policies to customers and trading partners.</a:t>
            </a:r>
          </a:p>
          <a:p>
            <a:r>
              <a:rPr lang="en-US" sz="1600" dirty="0">
                <a:latin typeface="Calibri" panose="020F0502020204030204" pitchFamily="34" charset="0"/>
                <a:cs typeface="Calibri" panose="020F0502020204030204" pitchFamily="34" charset="0"/>
              </a:rPr>
              <a:t>By using these standards, Sydney Tech Solutions can enhance their security posture, ensure regulatory compliance, and build trust with their stakeholders.</a:t>
            </a:r>
          </a:p>
        </p:txBody>
      </p:sp>
    </p:spTree>
    <p:extLst>
      <p:ext uri="{BB962C8B-B14F-4D97-AF65-F5344CB8AC3E}">
        <p14:creationId xmlns:p14="http://schemas.microsoft.com/office/powerpoint/2010/main" val="9417007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7"/>
        <p:cNvGrpSpPr/>
        <p:nvPr/>
      </p:nvGrpSpPr>
      <p:grpSpPr>
        <a:xfrm>
          <a:off x="0" y="0"/>
          <a:ext cx="0" cy="0"/>
          <a:chOff x="0" y="0"/>
          <a:chExt cx="0" cy="0"/>
        </a:xfrm>
      </p:grpSpPr>
      <p:sp>
        <p:nvSpPr>
          <p:cNvPr id="408" name="Google Shape;408;p55"/>
          <p:cNvSpPr txBox="1"/>
          <p:nvPr/>
        </p:nvSpPr>
        <p:spPr>
          <a:xfrm>
            <a:off x="173425" y="33400"/>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NIST</a:t>
            </a:r>
            <a:endParaRPr sz="700" dirty="0"/>
          </a:p>
        </p:txBody>
      </p:sp>
      <p:sp>
        <p:nvSpPr>
          <p:cNvPr id="409" name="Google Shape;409;p55"/>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10" name="Google Shape;410;p55"/>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11" name="Google Shape;411;p55"/>
          <p:cNvSpPr txBox="1"/>
          <p:nvPr/>
        </p:nvSpPr>
        <p:spPr>
          <a:xfrm>
            <a:off x="0" y="526000"/>
            <a:ext cx="5029201" cy="4617500"/>
          </a:xfrm>
          <a:prstGeom prst="rect">
            <a:avLst/>
          </a:prstGeom>
          <a:solidFill>
            <a:schemeClr val="bg1"/>
          </a:solidFill>
          <a:ln>
            <a:noFill/>
          </a:ln>
        </p:spPr>
        <p:txBody>
          <a:bodyPr spcFirstLastPara="1" wrap="square" lIns="91425" tIns="91425" rIns="91425" bIns="91425" anchor="t" anchorCtr="0">
            <a:noAutofit/>
          </a:bodyPr>
          <a:lstStyle/>
          <a:p>
            <a:pPr marL="457200" lvl="0" indent="-355600" algn="l" rtl="0">
              <a:lnSpc>
                <a:spcPct val="115000"/>
              </a:lnSpc>
              <a:spcBef>
                <a:spcPts val="1200"/>
              </a:spcBef>
              <a:spcAft>
                <a:spcPts val="0"/>
              </a:spcAft>
              <a:buClr>
                <a:schemeClr val="dk1"/>
              </a:buClr>
              <a:buSzPts val="2000"/>
              <a:buChar char="●"/>
            </a:pPr>
            <a:r>
              <a:rPr lang="en-GB" sz="1800" dirty="0">
                <a:solidFill>
                  <a:schemeClr val="dk1"/>
                </a:solidFill>
                <a:latin typeface="Calibri" panose="020F0502020204030204" pitchFamily="34" charset="0"/>
                <a:cs typeface="Calibri" panose="020F0502020204030204" pitchFamily="34" charset="0"/>
              </a:rPr>
              <a:t>The National Institute of Standards and Technology (NIST) Framework for Improving </a:t>
            </a:r>
            <a:r>
              <a:rPr lang="en-GB" sz="1800" b="1" dirty="0">
                <a:solidFill>
                  <a:schemeClr val="dk1"/>
                </a:solidFill>
                <a:latin typeface="Calibri" panose="020F0502020204030204" pitchFamily="34" charset="0"/>
                <a:cs typeface="Calibri" panose="020F0502020204030204" pitchFamily="34" charset="0"/>
              </a:rPr>
              <a:t>Critical Infrastructure Cybersecurity</a:t>
            </a:r>
            <a:endParaRPr sz="1800" b="1" dirty="0">
              <a:solidFill>
                <a:schemeClr val="dk1"/>
              </a:solidFill>
              <a:latin typeface="Calibri" panose="020F0502020204030204" pitchFamily="34" charset="0"/>
              <a:cs typeface="Calibri" panose="020F0502020204030204" pitchFamily="34" charset="0"/>
            </a:endParaRPr>
          </a:p>
          <a:p>
            <a:pPr marL="457200" lvl="0" indent="-355600" algn="l" rtl="0">
              <a:lnSpc>
                <a:spcPct val="115000"/>
              </a:lnSpc>
              <a:spcBef>
                <a:spcPts val="0"/>
              </a:spcBef>
              <a:spcAft>
                <a:spcPts val="0"/>
              </a:spcAft>
              <a:buClr>
                <a:schemeClr val="dk1"/>
              </a:buClr>
              <a:buSzPts val="2000"/>
              <a:buChar char="●"/>
            </a:pPr>
            <a:r>
              <a:rPr lang="en-GB" sz="1800" b="1" dirty="0">
                <a:solidFill>
                  <a:schemeClr val="dk1"/>
                </a:solidFill>
                <a:latin typeface="Calibri" panose="020F0502020204030204" pitchFamily="34" charset="0"/>
                <a:cs typeface="Calibri" panose="020F0502020204030204" pitchFamily="34" charset="0"/>
              </a:rPr>
              <a:t>NIST Cybersecurity Framework (CSF) </a:t>
            </a:r>
            <a:r>
              <a:rPr lang="en-GB" sz="1800" dirty="0">
                <a:solidFill>
                  <a:schemeClr val="dk1"/>
                </a:solidFill>
                <a:latin typeface="Calibri" panose="020F0502020204030204" pitchFamily="34" charset="0"/>
                <a:cs typeface="Calibri" panose="020F0502020204030204" pitchFamily="34" charset="0"/>
              </a:rPr>
              <a:t>provides private sector organisations with a structure to assess and improve their ability to prevent, detect, and respond to cyber incidents. </a:t>
            </a:r>
            <a:endParaRPr sz="1800" dirty="0">
              <a:solidFill>
                <a:schemeClr val="dk1"/>
              </a:solidFill>
              <a:latin typeface="Calibri" panose="020F0502020204030204" pitchFamily="34" charset="0"/>
              <a:cs typeface="Calibri" panose="020F0502020204030204" pitchFamily="34" charset="0"/>
            </a:endParaRPr>
          </a:p>
          <a:p>
            <a:pPr marL="457200" lvl="0" indent="-355600" algn="l" rtl="0">
              <a:lnSpc>
                <a:spcPct val="115000"/>
              </a:lnSpc>
              <a:spcBef>
                <a:spcPts val="0"/>
              </a:spcBef>
              <a:spcAft>
                <a:spcPts val="0"/>
              </a:spcAft>
              <a:buClr>
                <a:schemeClr val="dk1"/>
              </a:buClr>
              <a:buSzPts val="2000"/>
              <a:buChar char="●"/>
            </a:pPr>
            <a:r>
              <a:rPr lang="en-GB" sz="1800" dirty="0">
                <a:solidFill>
                  <a:schemeClr val="dk1"/>
                </a:solidFill>
                <a:latin typeface="Calibri" panose="020F0502020204030204" pitchFamily="34" charset="0"/>
                <a:cs typeface="Calibri" panose="020F0502020204030204" pitchFamily="34" charset="0"/>
              </a:rPr>
              <a:t>The Framework uses operational factors to guide cybersecurity activities and considers cybersecurity as part of an organization’s risk management processes. </a:t>
            </a:r>
            <a:endParaRPr sz="1800" dirty="0">
              <a:solidFill>
                <a:schemeClr val="dk1"/>
              </a:solidFill>
              <a:latin typeface="Calibri" panose="020F0502020204030204" pitchFamily="34" charset="0"/>
              <a:cs typeface="Calibri" panose="020F0502020204030204" pitchFamily="34" charset="0"/>
            </a:endParaRPr>
          </a:p>
          <a:p>
            <a:pPr marL="457200" lvl="0" indent="-355600" algn="l" rtl="0">
              <a:lnSpc>
                <a:spcPct val="115000"/>
              </a:lnSpc>
              <a:spcBef>
                <a:spcPts val="0"/>
              </a:spcBef>
              <a:spcAft>
                <a:spcPts val="0"/>
              </a:spcAft>
              <a:buClr>
                <a:schemeClr val="dk1"/>
              </a:buClr>
              <a:buSzPts val="2000"/>
              <a:buChar char="●"/>
            </a:pPr>
            <a:r>
              <a:rPr lang="en-GB" sz="1800" dirty="0">
                <a:solidFill>
                  <a:schemeClr val="dk1"/>
                </a:solidFill>
                <a:latin typeface="Calibri" panose="020F0502020204030204" pitchFamily="34" charset="0"/>
                <a:cs typeface="Calibri" panose="020F0502020204030204" pitchFamily="34" charset="0"/>
              </a:rPr>
              <a:t>Many organisations are adopting this framework to help manage their cybersecurity risks. </a:t>
            </a:r>
            <a:endParaRPr sz="1800" b="1" dirty="0">
              <a:solidFill>
                <a:schemeClr val="dk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C70605BF-88AD-0BA0-BA82-5DA366F156AF}"/>
              </a:ext>
            </a:extLst>
          </p:cNvPr>
          <p:cNvSpPr txBox="1"/>
          <p:nvPr/>
        </p:nvSpPr>
        <p:spPr>
          <a:xfrm>
            <a:off x="5029201" y="278008"/>
            <a:ext cx="4114799" cy="4832092"/>
          </a:xfrm>
          <a:prstGeom prst="rect">
            <a:avLst/>
          </a:prstGeom>
          <a:solidFill>
            <a:schemeClr val="bg1"/>
          </a:solidFill>
          <a:ln w="28575">
            <a:solidFill>
              <a:schemeClr val="accent1"/>
            </a:solidFill>
          </a:ln>
        </p:spPr>
        <p:txBody>
          <a:bodyPr wrap="square">
            <a:spAutoFit/>
          </a:bodyPr>
          <a:lstStyle/>
          <a:p>
            <a:r>
              <a:rPr lang="en-US" sz="2200" dirty="0">
                <a:latin typeface="Calibri" panose="020F0502020204030204" pitchFamily="34" charset="0"/>
                <a:cs typeface="Calibri" panose="020F0502020204030204" pitchFamily="34" charset="0"/>
              </a:rPr>
              <a:t>We describe the NIST (National Institute of Standards and Technology) Cybersecurity Framework (CSF), which is designed to improve the cybersecurity of critical infrastructure. The framework provides organizations with a structure to assess and enhance their ability to prevent, detect, and respond to cyber incidents, integrating cybersecurity into the overall risk management processes.</a:t>
            </a:r>
            <a:endParaRPr lang="en-AU" sz="2200" dirty="0">
              <a:latin typeface="Calibri" panose="020F0502020204030204" pitchFamily="34" charset="0"/>
              <a:cs typeface="Calibri" panose="020F0502020204030204" pitchFamily="34" charset="0"/>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7"/>
        <p:cNvGrpSpPr/>
        <p:nvPr/>
      </p:nvGrpSpPr>
      <p:grpSpPr>
        <a:xfrm>
          <a:off x="0" y="0"/>
          <a:ext cx="0" cy="0"/>
          <a:chOff x="0" y="0"/>
          <a:chExt cx="0" cy="0"/>
        </a:xfrm>
      </p:grpSpPr>
      <p:sp>
        <p:nvSpPr>
          <p:cNvPr id="408" name="Google Shape;408;p55"/>
          <p:cNvSpPr txBox="1"/>
          <p:nvPr/>
        </p:nvSpPr>
        <p:spPr>
          <a:xfrm>
            <a:off x="173425" y="33400"/>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NIST</a:t>
            </a:r>
            <a:endParaRPr sz="700" dirty="0"/>
          </a:p>
        </p:txBody>
      </p:sp>
      <p:sp>
        <p:nvSpPr>
          <p:cNvPr id="409" name="Google Shape;409;p55"/>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10" name="Google Shape;410;p55"/>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11" name="Google Shape;411;p55"/>
          <p:cNvSpPr txBox="1"/>
          <p:nvPr/>
        </p:nvSpPr>
        <p:spPr>
          <a:xfrm>
            <a:off x="0" y="526000"/>
            <a:ext cx="5029201" cy="4617500"/>
          </a:xfrm>
          <a:prstGeom prst="rect">
            <a:avLst/>
          </a:prstGeom>
          <a:solidFill>
            <a:schemeClr val="bg1"/>
          </a:solidFill>
          <a:ln>
            <a:noFill/>
          </a:ln>
        </p:spPr>
        <p:txBody>
          <a:bodyPr spcFirstLastPara="1" wrap="square" lIns="91425" tIns="91425" rIns="91425" bIns="91425" anchor="t" anchorCtr="0">
            <a:noAutofit/>
          </a:bodyPr>
          <a:lstStyle/>
          <a:p>
            <a:pPr marL="457200" lvl="0" indent="-355600" algn="l" rtl="0">
              <a:lnSpc>
                <a:spcPct val="115000"/>
              </a:lnSpc>
              <a:spcBef>
                <a:spcPts val="1200"/>
              </a:spcBef>
              <a:spcAft>
                <a:spcPts val="0"/>
              </a:spcAft>
              <a:buClr>
                <a:schemeClr val="dk1"/>
              </a:buClr>
              <a:buSzPts val="2000"/>
              <a:buChar char="●"/>
            </a:pPr>
            <a:r>
              <a:rPr lang="en-GB" sz="1800" dirty="0">
                <a:solidFill>
                  <a:schemeClr val="dk1"/>
                </a:solidFill>
                <a:latin typeface="Calibri" panose="020F0502020204030204" pitchFamily="34" charset="0"/>
                <a:cs typeface="Calibri" panose="020F0502020204030204" pitchFamily="34" charset="0"/>
              </a:rPr>
              <a:t>The National Institute of Standards and Technology (NIST) Framework for Improving </a:t>
            </a:r>
            <a:r>
              <a:rPr lang="en-GB" sz="1800" b="1" dirty="0">
                <a:solidFill>
                  <a:schemeClr val="dk1"/>
                </a:solidFill>
                <a:latin typeface="Calibri" panose="020F0502020204030204" pitchFamily="34" charset="0"/>
                <a:cs typeface="Calibri" panose="020F0502020204030204" pitchFamily="34" charset="0"/>
              </a:rPr>
              <a:t>Critical Infrastructure Cybersecurity</a:t>
            </a:r>
            <a:endParaRPr sz="1800" b="1" dirty="0">
              <a:solidFill>
                <a:schemeClr val="dk1"/>
              </a:solidFill>
              <a:latin typeface="Calibri" panose="020F0502020204030204" pitchFamily="34" charset="0"/>
              <a:cs typeface="Calibri" panose="020F0502020204030204" pitchFamily="34" charset="0"/>
            </a:endParaRPr>
          </a:p>
          <a:p>
            <a:pPr marL="457200" lvl="0" indent="-355600" algn="l" rtl="0">
              <a:lnSpc>
                <a:spcPct val="115000"/>
              </a:lnSpc>
              <a:spcBef>
                <a:spcPts val="0"/>
              </a:spcBef>
              <a:spcAft>
                <a:spcPts val="0"/>
              </a:spcAft>
              <a:buClr>
                <a:schemeClr val="dk1"/>
              </a:buClr>
              <a:buSzPts val="2000"/>
              <a:buChar char="●"/>
            </a:pPr>
            <a:r>
              <a:rPr lang="en-GB" sz="1800" b="1" dirty="0">
                <a:solidFill>
                  <a:schemeClr val="dk1"/>
                </a:solidFill>
                <a:latin typeface="Calibri" panose="020F0502020204030204" pitchFamily="34" charset="0"/>
                <a:cs typeface="Calibri" panose="020F0502020204030204" pitchFamily="34" charset="0"/>
              </a:rPr>
              <a:t>NIST Cybersecurity Framework (CSF) </a:t>
            </a:r>
            <a:r>
              <a:rPr lang="en-GB" sz="1800" dirty="0">
                <a:solidFill>
                  <a:schemeClr val="dk1"/>
                </a:solidFill>
                <a:latin typeface="Calibri" panose="020F0502020204030204" pitchFamily="34" charset="0"/>
                <a:cs typeface="Calibri" panose="020F0502020204030204" pitchFamily="34" charset="0"/>
              </a:rPr>
              <a:t>provides private sector organisations with a structure to assess and improve their ability to prevent, detect, and respond to cyber incidents. </a:t>
            </a:r>
            <a:endParaRPr sz="1800" dirty="0">
              <a:solidFill>
                <a:schemeClr val="dk1"/>
              </a:solidFill>
              <a:latin typeface="Calibri" panose="020F0502020204030204" pitchFamily="34" charset="0"/>
              <a:cs typeface="Calibri" panose="020F0502020204030204" pitchFamily="34" charset="0"/>
            </a:endParaRPr>
          </a:p>
          <a:p>
            <a:pPr marL="457200" lvl="0" indent="-355600" algn="l" rtl="0">
              <a:lnSpc>
                <a:spcPct val="115000"/>
              </a:lnSpc>
              <a:spcBef>
                <a:spcPts val="0"/>
              </a:spcBef>
              <a:spcAft>
                <a:spcPts val="0"/>
              </a:spcAft>
              <a:buClr>
                <a:schemeClr val="dk1"/>
              </a:buClr>
              <a:buSzPts val="2000"/>
              <a:buChar char="●"/>
            </a:pPr>
            <a:r>
              <a:rPr lang="en-GB" sz="1800" dirty="0">
                <a:solidFill>
                  <a:schemeClr val="dk1"/>
                </a:solidFill>
                <a:latin typeface="Calibri" panose="020F0502020204030204" pitchFamily="34" charset="0"/>
                <a:cs typeface="Calibri" panose="020F0502020204030204" pitchFamily="34" charset="0"/>
              </a:rPr>
              <a:t>The Framework uses operational factors to guide cybersecurity activities and considers cybersecurity as part of an organization’s risk management processes. </a:t>
            </a:r>
            <a:endParaRPr sz="1800" dirty="0">
              <a:solidFill>
                <a:schemeClr val="dk1"/>
              </a:solidFill>
              <a:latin typeface="Calibri" panose="020F0502020204030204" pitchFamily="34" charset="0"/>
              <a:cs typeface="Calibri" panose="020F0502020204030204" pitchFamily="34" charset="0"/>
            </a:endParaRPr>
          </a:p>
          <a:p>
            <a:pPr marL="457200" lvl="0" indent="-355600" algn="l" rtl="0">
              <a:lnSpc>
                <a:spcPct val="115000"/>
              </a:lnSpc>
              <a:spcBef>
                <a:spcPts val="0"/>
              </a:spcBef>
              <a:spcAft>
                <a:spcPts val="0"/>
              </a:spcAft>
              <a:buClr>
                <a:schemeClr val="dk1"/>
              </a:buClr>
              <a:buSzPts val="2000"/>
              <a:buChar char="●"/>
            </a:pPr>
            <a:r>
              <a:rPr lang="en-GB" sz="1800" dirty="0">
                <a:solidFill>
                  <a:schemeClr val="dk1"/>
                </a:solidFill>
                <a:latin typeface="Calibri" panose="020F0502020204030204" pitchFamily="34" charset="0"/>
                <a:cs typeface="Calibri" panose="020F0502020204030204" pitchFamily="34" charset="0"/>
              </a:rPr>
              <a:t>Many organisations are adopting this framework to help manage their cybersecurity risks. </a:t>
            </a:r>
            <a:endParaRPr sz="1800" b="1" dirty="0">
              <a:solidFill>
                <a:schemeClr val="dk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C70605BF-88AD-0BA0-BA82-5DA366F156AF}"/>
              </a:ext>
            </a:extLst>
          </p:cNvPr>
          <p:cNvSpPr txBox="1"/>
          <p:nvPr/>
        </p:nvSpPr>
        <p:spPr>
          <a:xfrm>
            <a:off x="5029201" y="80576"/>
            <a:ext cx="4114799" cy="5062924"/>
          </a:xfrm>
          <a:prstGeom prst="rect">
            <a:avLst/>
          </a:prstGeom>
          <a:solidFill>
            <a:schemeClr val="bg1"/>
          </a:solidFill>
          <a:ln w="28575">
            <a:solidFill>
              <a:schemeClr val="accent1"/>
            </a:solidFill>
          </a:ln>
        </p:spPr>
        <p:txBody>
          <a:bodyPr wrap="square">
            <a:spAutoFit/>
          </a:bodyPr>
          <a:lstStyle/>
          <a:p>
            <a:r>
              <a:rPr lang="en-US" sz="1700" dirty="0">
                <a:latin typeface="Calibri" panose="020F0502020204030204" pitchFamily="34" charset="0"/>
                <a:cs typeface="Calibri" panose="020F0502020204030204" pitchFamily="34" charset="0"/>
              </a:rPr>
              <a:t>Consider a company in Brisbane, Australia, named "Brisbane Critical Infrastructure Solutions." They adopt the NIST Cybersecurity Framework to:</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Assess and Improve Cybersecurity</a:t>
            </a:r>
            <a:r>
              <a:rPr lang="en-US" sz="1700" dirty="0">
                <a:latin typeface="Calibri" panose="020F0502020204030204" pitchFamily="34" charset="0"/>
                <a:cs typeface="Calibri" panose="020F0502020204030204" pitchFamily="34" charset="0"/>
              </a:rPr>
              <a:t>: Evaluate their current cybersecurity posture and implement measures to enhance their defenses against cyber threats.</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Operational Guidance</a:t>
            </a:r>
            <a:r>
              <a:rPr lang="en-US" sz="1700" dirty="0">
                <a:latin typeface="Calibri" panose="020F0502020204030204" pitchFamily="34" charset="0"/>
                <a:cs typeface="Calibri" panose="020F0502020204030204" pitchFamily="34" charset="0"/>
              </a:rPr>
              <a:t>: Use the framework to guide their cybersecurity activities and integrate these efforts into their broader risk management strategy.</a:t>
            </a:r>
          </a:p>
          <a:p>
            <a:pPr>
              <a:buFont typeface="Arial" panose="020B0604020202020204" pitchFamily="34" charset="0"/>
              <a:buChar char="•"/>
            </a:pPr>
            <a:r>
              <a:rPr lang="en-US" sz="1700" b="1" dirty="0">
                <a:latin typeface="Calibri" panose="020F0502020204030204" pitchFamily="34" charset="0"/>
                <a:cs typeface="Calibri" panose="020F0502020204030204" pitchFamily="34" charset="0"/>
              </a:rPr>
              <a:t> Incident Response</a:t>
            </a:r>
            <a:r>
              <a:rPr lang="en-US" sz="1700" dirty="0">
                <a:latin typeface="Calibri" panose="020F0502020204030204" pitchFamily="34" charset="0"/>
                <a:cs typeface="Calibri" panose="020F0502020204030204" pitchFamily="34" charset="0"/>
              </a:rPr>
              <a:t>: Develop robust processes to prevent, detect, and respond to cyber incidents effectively.</a:t>
            </a:r>
          </a:p>
          <a:p>
            <a:r>
              <a:rPr lang="en-US" sz="1700" dirty="0">
                <a:latin typeface="Calibri" panose="020F0502020204030204" pitchFamily="34" charset="0"/>
                <a:cs typeface="Calibri" panose="020F0502020204030204" pitchFamily="34" charset="0"/>
              </a:rPr>
              <a:t>By implementing the NIST CSF, Brisbane Critical Infrastructure Solutions can better manage their cybersecurity risks and protect their critical assets.</a:t>
            </a:r>
          </a:p>
        </p:txBody>
      </p:sp>
    </p:spTree>
    <p:extLst>
      <p:ext uri="{BB962C8B-B14F-4D97-AF65-F5344CB8AC3E}">
        <p14:creationId xmlns:p14="http://schemas.microsoft.com/office/powerpoint/2010/main" val="126662682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5"/>
        <p:cNvGrpSpPr/>
        <p:nvPr/>
      </p:nvGrpSpPr>
      <p:grpSpPr>
        <a:xfrm>
          <a:off x="0" y="0"/>
          <a:ext cx="0" cy="0"/>
          <a:chOff x="0" y="0"/>
          <a:chExt cx="0" cy="0"/>
        </a:xfrm>
      </p:grpSpPr>
      <p:sp>
        <p:nvSpPr>
          <p:cNvPr id="416" name="Google Shape;416;p56"/>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Three Components of NIST-CSF</a:t>
            </a:r>
            <a:endParaRPr sz="700"/>
          </a:p>
        </p:txBody>
      </p:sp>
      <p:sp>
        <p:nvSpPr>
          <p:cNvPr id="417" name="Google Shape;417;p56"/>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18" name="Google Shape;418;p56"/>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419" name="Google Shape;419;p56"/>
          <p:cNvPicPr preferRelativeResize="0"/>
          <p:nvPr/>
        </p:nvPicPr>
        <p:blipFill>
          <a:blip r:embed="rId3">
            <a:alphaModFix/>
          </a:blip>
          <a:stretch>
            <a:fillRect/>
          </a:stretch>
        </p:blipFill>
        <p:spPr>
          <a:xfrm>
            <a:off x="1224775" y="836107"/>
            <a:ext cx="6694449" cy="2501825"/>
          </a:xfrm>
          <a:prstGeom prst="rect">
            <a:avLst/>
          </a:prstGeom>
          <a:noFill/>
          <a:ln>
            <a:noFill/>
          </a:ln>
        </p:spPr>
      </p:pic>
      <p:sp>
        <p:nvSpPr>
          <p:cNvPr id="3" name="TextBox 2">
            <a:extLst>
              <a:ext uri="{FF2B5EF4-FFF2-40B4-BE49-F238E27FC236}">
                <a16:creationId xmlns:a16="http://schemas.microsoft.com/office/drawing/2014/main" id="{A94BA33C-4CB8-106D-C912-3E170347BBCF}"/>
              </a:ext>
            </a:extLst>
          </p:cNvPr>
          <p:cNvSpPr txBox="1"/>
          <p:nvPr/>
        </p:nvSpPr>
        <p:spPr>
          <a:xfrm>
            <a:off x="11150" y="3589228"/>
            <a:ext cx="9132850" cy="1554272"/>
          </a:xfrm>
          <a:prstGeom prst="rect">
            <a:avLst/>
          </a:prstGeom>
          <a:solidFill>
            <a:schemeClr val="bg1"/>
          </a:solidFill>
          <a:ln w="28575">
            <a:solidFill>
              <a:schemeClr val="accent1"/>
            </a:solidFill>
          </a:ln>
        </p:spPr>
        <p:txBody>
          <a:bodyPr wrap="square">
            <a:spAutoFit/>
          </a:bodyPr>
          <a:lstStyle/>
          <a:p>
            <a:r>
              <a:rPr lang="en-US" sz="1900" dirty="0">
                <a:latin typeface="Calibri" panose="020F0502020204030204" pitchFamily="34" charset="0"/>
                <a:cs typeface="Calibri" panose="020F0502020204030204" pitchFamily="34" charset="0"/>
              </a:rPr>
              <a:t>We outline the three components of the NIST Cybersecurity Framework (CSF): Outcomes (Profile), Functions (Core), and References (Tiers: Scope &amp; Maturity). The core functions of the framework include Identify, Protect, Detect, Respond, and Recover, which form the basis of the cybersecurity risk management lifecycle. These components help organizations assess and improve their cybersecurity posture.</a:t>
            </a:r>
            <a:endParaRPr lang="en-AU" sz="1900" dirty="0">
              <a:latin typeface="Calibri" panose="020F0502020204030204" pitchFamily="34" charset="0"/>
              <a:cs typeface="Calibri" panose="020F0502020204030204" pitchFamily="34" charset="0"/>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5"/>
        <p:cNvGrpSpPr/>
        <p:nvPr/>
      </p:nvGrpSpPr>
      <p:grpSpPr>
        <a:xfrm>
          <a:off x="0" y="0"/>
          <a:ext cx="0" cy="0"/>
          <a:chOff x="0" y="0"/>
          <a:chExt cx="0" cy="0"/>
        </a:xfrm>
      </p:grpSpPr>
      <p:sp>
        <p:nvSpPr>
          <p:cNvPr id="416" name="Google Shape;416;p56"/>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Three Components of NIST-CSF</a:t>
            </a:r>
            <a:endParaRPr sz="700"/>
          </a:p>
        </p:txBody>
      </p:sp>
      <p:sp>
        <p:nvSpPr>
          <p:cNvPr id="417" name="Google Shape;417;p56"/>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18" name="Google Shape;418;p56"/>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419" name="Google Shape;419;p56"/>
          <p:cNvPicPr preferRelativeResize="0"/>
          <p:nvPr/>
        </p:nvPicPr>
        <p:blipFill>
          <a:blip r:embed="rId3">
            <a:alphaModFix/>
          </a:blip>
          <a:stretch>
            <a:fillRect/>
          </a:stretch>
        </p:blipFill>
        <p:spPr>
          <a:xfrm>
            <a:off x="1404124" y="868607"/>
            <a:ext cx="6335752" cy="2245290"/>
          </a:xfrm>
          <a:prstGeom prst="rect">
            <a:avLst/>
          </a:prstGeom>
          <a:noFill/>
          <a:ln>
            <a:noFill/>
          </a:ln>
        </p:spPr>
      </p:pic>
      <p:sp>
        <p:nvSpPr>
          <p:cNvPr id="3" name="TextBox 2">
            <a:extLst>
              <a:ext uri="{FF2B5EF4-FFF2-40B4-BE49-F238E27FC236}">
                <a16:creationId xmlns:a16="http://schemas.microsoft.com/office/drawing/2014/main" id="{A94BA33C-4CB8-106D-C912-3E170347BBCF}"/>
              </a:ext>
            </a:extLst>
          </p:cNvPr>
          <p:cNvSpPr txBox="1"/>
          <p:nvPr/>
        </p:nvSpPr>
        <p:spPr>
          <a:xfrm>
            <a:off x="11150" y="3081397"/>
            <a:ext cx="9132850" cy="2062103"/>
          </a:xfrm>
          <a:prstGeom prst="rect">
            <a:avLst/>
          </a:prstGeom>
          <a:solidFill>
            <a:schemeClr val="bg1"/>
          </a:solidFill>
          <a:ln w="28575">
            <a:solidFill>
              <a:schemeClr val="accent1"/>
            </a:solidFill>
          </a:ln>
        </p:spPr>
        <p:txBody>
          <a:bodyPr wrap="square">
            <a:spAutoFit/>
          </a:bodyPr>
          <a:lstStyle/>
          <a:p>
            <a:r>
              <a:rPr lang="en-US" sz="1600" dirty="0">
                <a:latin typeface="Calibri" panose="020F0502020204030204" pitchFamily="34" charset="0"/>
                <a:cs typeface="Calibri" panose="020F0502020204030204" pitchFamily="34" charset="0"/>
              </a:rPr>
              <a:t>Consider a company in Melbourne, Australia, named "Melbourne </a:t>
            </a:r>
            <a:r>
              <a:rPr lang="en-US" sz="1600" dirty="0" err="1">
                <a:latin typeface="Calibri" panose="020F0502020204030204" pitchFamily="34" charset="0"/>
                <a:cs typeface="Calibri" panose="020F0502020204030204" pitchFamily="34" charset="0"/>
              </a:rPr>
              <a:t>CyberSecure</a:t>
            </a:r>
            <a:r>
              <a:rPr lang="en-US" sz="1600" dirty="0">
                <a:latin typeface="Calibri" panose="020F0502020204030204" pitchFamily="34" charset="0"/>
                <a:cs typeface="Calibri" panose="020F0502020204030204" pitchFamily="34" charset="0"/>
              </a:rPr>
              <a:t>." They use the NIST CSF to:</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Outcomes (Profile)</a:t>
            </a:r>
            <a:r>
              <a:rPr lang="en-US" sz="1600" dirty="0">
                <a:latin typeface="Calibri" panose="020F0502020204030204" pitchFamily="34" charset="0"/>
                <a:cs typeface="Calibri" panose="020F0502020204030204" pitchFamily="34" charset="0"/>
              </a:rPr>
              <a:t>: Define their cybersecurity goals and desired outcomes.</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Functions (Core)</a:t>
            </a:r>
            <a:r>
              <a:rPr lang="en-US" sz="1600" dirty="0">
                <a:latin typeface="Calibri" panose="020F0502020204030204" pitchFamily="34" charset="0"/>
                <a:cs typeface="Calibri" panose="020F0502020204030204" pitchFamily="34" charset="0"/>
              </a:rPr>
              <a:t>: Implement the core functions—Identify, Protect, Detect, Respond, and Recover—to manage cybersecurity risks.</a:t>
            </a:r>
          </a:p>
          <a:p>
            <a:pPr>
              <a:buFont typeface="Arial" panose="020B0604020202020204" pitchFamily="34" charset="0"/>
              <a:buChar char="•"/>
            </a:pPr>
            <a:r>
              <a:rPr lang="en-US" sz="1600" b="1" dirty="0">
                <a:latin typeface="Calibri" panose="020F0502020204030204" pitchFamily="34" charset="0"/>
                <a:cs typeface="Calibri" panose="020F0502020204030204" pitchFamily="34" charset="0"/>
              </a:rPr>
              <a:t> References (Tiers: Scope &amp; Maturity)</a:t>
            </a:r>
            <a:r>
              <a:rPr lang="en-US" sz="1600" dirty="0">
                <a:latin typeface="Calibri" panose="020F0502020204030204" pitchFamily="34" charset="0"/>
                <a:cs typeface="Calibri" panose="020F0502020204030204" pitchFamily="34" charset="0"/>
              </a:rPr>
              <a:t>: Assess their current cybersecurity maturity and scope to prioritize improvements.</a:t>
            </a:r>
          </a:p>
          <a:p>
            <a:r>
              <a:rPr lang="en-US" sz="1600" dirty="0">
                <a:latin typeface="Calibri" panose="020F0502020204030204" pitchFamily="34" charset="0"/>
                <a:cs typeface="Calibri" panose="020F0502020204030204" pitchFamily="34" charset="0"/>
              </a:rPr>
              <a:t>By using these components, Melbourne </a:t>
            </a:r>
            <a:r>
              <a:rPr lang="en-US" sz="1600" dirty="0" err="1">
                <a:latin typeface="Calibri" panose="020F0502020204030204" pitchFamily="34" charset="0"/>
                <a:cs typeface="Calibri" panose="020F0502020204030204" pitchFamily="34" charset="0"/>
              </a:rPr>
              <a:t>CyberSecure</a:t>
            </a:r>
            <a:r>
              <a:rPr lang="en-US" sz="1600" dirty="0">
                <a:latin typeface="Calibri" panose="020F0502020204030204" pitchFamily="34" charset="0"/>
                <a:cs typeface="Calibri" panose="020F0502020204030204" pitchFamily="34" charset="0"/>
              </a:rPr>
              <a:t> can systematically enhance their cybersecurity measures, ensuring a comprehensive approach to risk management.</a:t>
            </a:r>
          </a:p>
        </p:txBody>
      </p:sp>
    </p:spTree>
    <p:extLst>
      <p:ext uri="{BB962C8B-B14F-4D97-AF65-F5344CB8AC3E}">
        <p14:creationId xmlns:p14="http://schemas.microsoft.com/office/powerpoint/2010/main" val="262662017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3"/>
        <p:cNvGrpSpPr/>
        <p:nvPr/>
      </p:nvGrpSpPr>
      <p:grpSpPr>
        <a:xfrm>
          <a:off x="0" y="0"/>
          <a:ext cx="0" cy="0"/>
          <a:chOff x="0" y="0"/>
          <a:chExt cx="0" cy="0"/>
        </a:xfrm>
      </p:grpSpPr>
      <p:sp>
        <p:nvSpPr>
          <p:cNvPr id="424" name="Google Shape;424;p57"/>
          <p:cNvSpPr txBox="1"/>
          <p:nvPr/>
        </p:nvSpPr>
        <p:spPr>
          <a:xfrm>
            <a:off x="349639" y="343507"/>
            <a:ext cx="8203800" cy="4926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a:latin typeface="Ubuntu"/>
                <a:ea typeface="Ubuntu"/>
                <a:cs typeface="Ubuntu"/>
                <a:sym typeface="Ubuntu"/>
              </a:rPr>
              <a:t>Literature</a:t>
            </a:r>
            <a:endParaRPr sz="700"/>
          </a:p>
        </p:txBody>
      </p:sp>
      <p:sp>
        <p:nvSpPr>
          <p:cNvPr id="425" name="Google Shape;425;p57"/>
          <p:cNvSpPr txBox="1"/>
          <p:nvPr/>
        </p:nvSpPr>
        <p:spPr>
          <a:xfrm>
            <a:off x="1788225" y="979350"/>
            <a:ext cx="7092000" cy="1200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300"/>
              </a:spcBef>
              <a:spcAft>
                <a:spcPts val="300"/>
              </a:spcAft>
              <a:buNone/>
            </a:pPr>
            <a:r>
              <a:rPr lang="en-GB" sz="2000">
                <a:solidFill>
                  <a:schemeClr val="dk1"/>
                </a:solidFill>
              </a:rPr>
              <a:t>Belaissaoui, M., Sahid, A., Maleh, Y., Alazab, M. (2021). IT Governance and Information Security: Guides, Standards and Frameworks. (n.p.): CRC Press.</a:t>
            </a:r>
            <a:endParaRPr sz="1500">
              <a:solidFill>
                <a:schemeClr val="dk1"/>
              </a:solidFill>
              <a:latin typeface="Calibri"/>
              <a:ea typeface="Calibri"/>
              <a:cs typeface="Calibri"/>
              <a:sym typeface="Calibri"/>
            </a:endParaRPr>
          </a:p>
        </p:txBody>
      </p:sp>
      <p:sp>
        <p:nvSpPr>
          <p:cNvPr id="426" name="Google Shape;426;p57"/>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27" name="Google Shape;427;p57"/>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428" name="Google Shape;428;p57"/>
          <p:cNvPicPr preferRelativeResize="0"/>
          <p:nvPr/>
        </p:nvPicPr>
        <p:blipFill>
          <a:blip r:embed="rId3">
            <a:alphaModFix/>
          </a:blip>
          <a:stretch>
            <a:fillRect/>
          </a:stretch>
        </p:blipFill>
        <p:spPr>
          <a:xfrm>
            <a:off x="349650" y="933125"/>
            <a:ext cx="1286175" cy="145690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2130D2-DA29-F2E2-C386-D7E02A5E9DDB}"/>
              </a:ext>
            </a:extLst>
          </p:cNvPr>
          <p:cNvPicPr>
            <a:picLocks noChangeAspect="1"/>
          </p:cNvPicPr>
          <p:nvPr/>
        </p:nvPicPr>
        <p:blipFill rotWithShape="1">
          <a:blip r:embed="rId2"/>
          <a:srcRect l="9913" t="33870" r="11551" b="41762"/>
          <a:stretch/>
        </p:blipFill>
        <p:spPr>
          <a:xfrm>
            <a:off x="0" y="599175"/>
            <a:ext cx="7181193" cy="1253358"/>
          </a:xfrm>
          <a:prstGeom prst="rect">
            <a:avLst/>
          </a:prstGeom>
        </p:spPr>
      </p:pic>
      <p:pic>
        <p:nvPicPr>
          <p:cNvPr id="9" name="Picture 8">
            <a:extLst>
              <a:ext uri="{FF2B5EF4-FFF2-40B4-BE49-F238E27FC236}">
                <a16:creationId xmlns:a16="http://schemas.microsoft.com/office/drawing/2014/main" id="{B85A956D-F2E3-B680-540D-FCAC6DB9EA4F}"/>
              </a:ext>
            </a:extLst>
          </p:cNvPr>
          <p:cNvPicPr>
            <a:picLocks noChangeAspect="1"/>
          </p:cNvPicPr>
          <p:nvPr/>
        </p:nvPicPr>
        <p:blipFill rotWithShape="1">
          <a:blip r:embed="rId3"/>
          <a:srcRect l="11121" t="30192" r="58793" b="45440"/>
          <a:stretch/>
        </p:blipFill>
        <p:spPr>
          <a:xfrm>
            <a:off x="6708228" y="599175"/>
            <a:ext cx="2435772" cy="1253358"/>
          </a:xfrm>
          <a:prstGeom prst="rect">
            <a:avLst/>
          </a:prstGeom>
        </p:spPr>
      </p:pic>
      <p:sp>
        <p:nvSpPr>
          <p:cNvPr id="11" name="TextBox 10">
            <a:extLst>
              <a:ext uri="{FF2B5EF4-FFF2-40B4-BE49-F238E27FC236}">
                <a16:creationId xmlns:a16="http://schemas.microsoft.com/office/drawing/2014/main" id="{13A41245-AB2D-5F14-1EEB-681D595ADB25}"/>
              </a:ext>
            </a:extLst>
          </p:cNvPr>
          <p:cNvSpPr txBox="1"/>
          <p:nvPr/>
        </p:nvSpPr>
        <p:spPr>
          <a:xfrm>
            <a:off x="0" y="0"/>
            <a:ext cx="9144000" cy="523220"/>
          </a:xfrm>
          <a:prstGeom prst="rect">
            <a:avLst/>
          </a:prstGeom>
          <a:noFill/>
        </p:spPr>
        <p:txBody>
          <a:bodyPr wrap="square">
            <a:spAutoFit/>
          </a:bodyPr>
          <a:lstStyle/>
          <a:p>
            <a:r>
              <a:rPr lang="en-US" sz="2800" b="1" dirty="0">
                <a:latin typeface="Calibri" panose="020F0502020204030204" pitchFamily="34" charset="0"/>
                <a:cs typeface="Calibri" panose="020F0502020204030204" pitchFamily="34" charset="0"/>
              </a:rPr>
              <a:t>IT Governance Framework Implementation Data:</a:t>
            </a:r>
            <a:endParaRPr lang="en-AU" sz="2800" b="1"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7C7C9C0E-AD4C-E97F-CC08-FE4E22098BD7}"/>
              </a:ext>
            </a:extLst>
          </p:cNvPr>
          <p:cNvSpPr txBox="1"/>
          <p:nvPr/>
        </p:nvSpPr>
        <p:spPr>
          <a:xfrm>
            <a:off x="0" y="1905973"/>
            <a:ext cx="9144000" cy="2798715"/>
          </a:xfrm>
          <a:prstGeom prst="rect">
            <a:avLst/>
          </a:prstGeom>
          <a:noFill/>
        </p:spPr>
        <p:txBody>
          <a:bodyPr wrap="square">
            <a:spAutoFit/>
          </a:bodyPr>
          <a:lstStyle/>
          <a:p>
            <a:pPr>
              <a:lnSpc>
                <a:spcPct val="150000"/>
              </a:lnSpc>
            </a:pPr>
            <a:r>
              <a:rPr lang="en-US" sz="1700" dirty="0">
                <a:latin typeface="Calibri" panose="020F0502020204030204" pitchFamily="34" charset="0"/>
                <a:cs typeface="Calibri" panose="020F0502020204030204" pitchFamily="34" charset="0"/>
              </a:rPr>
              <a:t>The table presents data on the implementation of IT governance frameworks across various organizations, detailing the benefits and challenges each organization faces.</a:t>
            </a:r>
          </a:p>
          <a:p>
            <a:pPr>
              <a:lnSpc>
                <a:spcPct val="150000"/>
              </a:lnSpc>
              <a:buFont typeface="+mj-lt"/>
              <a:buAutoNum type="arabicPeriod"/>
            </a:pPr>
            <a:r>
              <a:rPr lang="en-US" sz="1700" b="1" dirty="0">
                <a:latin typeface="Calibri" panose="020F0502020204030204" pitchFamily="34" charset="0"/>
                <a:cs typeface="Calibri" panose="020F0502020204030204" pitchFamily="34" charset="0"/>
              </a:rPr>
              <a:t> Organization</a:t>
            </a:r>
            <a:r>
              <a:rPr lang="en-US" sz="1700" dirty="0">
                <a:latin typeface="Calibri" panose="020F0502020204030204" pitchFamily="34" charset="0"/>
                <a:cs typeface="Calibri" panose="020F0502020204030204" pitchFamily="34" charset="0"/>
              </a:rPr>
              <a:t>: This column lists the type of organization.</a:t>
            </a:r>
          </a:p>
          <a:p>
            <a:pPr>
              <a:lnSpc>
                <a:spcPct val="150000"/>
              </a:lnSpc>
              <a:buFont typeface="+mj-lt"/>
              <a:buAutoNum type="arabicPeriod"/>
            </a:pPr>
            <a:r>
              <a:rPr lang="en-US" sz="1700" b="1" dirty="0">
                <a:latin typeface="Calibri" panose="020F0502020204030204" pitchFamily="34" charset="0"/>
                <a:cs typeface="Calibri" panose="020F0502020204030204" pitchFamily="34" charset="0"/>
              </a:rPr>
              <a:t> Framework</a:t>
            </a:r>
            <a:r>
              <a:rPr lang="en-US" sz="1700" dirty="0">
                <a:latin typeface="Calibri" panose="020F0502020204030204" pitchFamily="34" charset="0"/>
                <a:cs typeface="Calibri" panose="020F0502020204030204" pitchFamily="34" charset="0"/>
              </a:rPr>
              <a:t>: This column shows the specific IT governance framework implemented by each organization.</a:t>
            </a:r>
          </a:p>
          <a:p>
            <a:pPr>
              <a:lnSpc>
                <a:spcPct val="150000"/>
              </a:lnSpc>
              <a:buFont typeface="+mj-lt"/>
              <a:buAutoNum type="arabicPeriod"/>
            </a:pPr>
            <a:r>
              <a:rPr lang="en-US" sz="1700" b="1" dirty="0">
                <a:latin typeface="Calibri" panose="020F0502020204030204" pitchFamily="34" charset="0"/>
                <a:cs typeface="Calibri" panose="020F0502020204030204" pitchFamily="34" charset="0"/>
              </a:rPr>
              <a:t> Benefits</a:t>
            </a:r>
            <a:r>
              <a:rPr lang="en-US" sz="1700" dirty="0">
                <a:latin typeface="Calibri" panose="020F0502020204030204" pitchFamily="34" charset="0"/>
                <a:cs typeface="Calibri" panose="020F0502020204030204" pitchFamily="34" charset="0"/>
              </a:rPr>
              <a:t>: This column highlights the primary benefit achieved from implementing the framework.</a:t>
            </a:r>
          </a:p>
          <a:p>
            <a:pPr>
              <a:lnSpc>
                <a:spcPct val="150000"/>
              </a:lnSpc>
              <a:buFont typeface="+mj-lt"/>
              <a:buAutoNum type="arabicPeriod"/>
            </a:pPr>
            <a:r>
              <a:rPr lang="en-US" sz="1700" b="1" dirty="0">
                <a:latin typeface="Calibri" panose="020F0502020204030204" pitchFamily="34" charset="0"/>
                <a:cs typeface="Calibri" panose="020F0502020204030204" pitchFamily="34" charset="0"/>
              </a:rPr>
              <a:t> Challenges</a:t>
            </a:r>
            <a:r>
              <a:rPr lang="en-US" sz="1700" dirty="0">
                <a:latin typeface="Calibri" panose="020F0502020204030204" pitchFamily="34" charset="0"/>
                <a:cs typeface="Calibri" panose="020F0502020204030204" pitchFamily="34" charset="0"/>
              </a:rPr>
              <a:t>: This column identifies the main challenge faced during the implementation.</a:t>
            </a:r>
          </a:p>
        </p:txBody>
      </p:sp>
    </p:spTree>
    <p:extLst>
      <p:ext uri="{BB962C8B-B14F-4D97-AF65-F5344CB8AC3E}">
        <p14:creationId xmlns:p14="http://schemas.microsoft.com/office/powerpoint/2010/main" val="1342870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8"/>
          <p:cNvSpPr txBox="1"/>
          <p:nvPr/>
        </p:nvSpPr>
        <p:spPr>
          <a:xfrm>
            <a:off x="199866" y="-15766"/>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Open-Ended Question</a:t>
            </a:r>
            <a:endParaRPr sz="700" dirty="0"/>
          </a:p>
        </p:txBody>
      </p:sp>
      <p:sp>
        <p:nvSpPr>
          <p:cNvPr id="175" name="Google Shape;175;p2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6" name="Google Shape;176;p2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7" name="Google Shape;177;p28"/>
          <p:cNvSpPr txBox="1"/>
          <p:nvPr/>
        </p:nvSpPr>
        <p:spPr>
          <a:xfrm>
            <a:off x="0" y="575165"/>
            <a:ext cx="9136118" cy="1034099"/>
          </a:xfrm>
          <a:prstGeom prst="rect">
            <a:avLst/>
          </a:prstGeom>
          <a:noFill/>
          <a:ln>
            <a:noFill/>
          </a:ln>
        </p:spPr>
        <p:txBody>
          <a:bodyPr spcFirstLastPara="1" wrap="square" lIns="91425" tIns="91425" rIns="91425" bIns="91425" anchor="t" anchorCtr="0">
            <a:spAutoFit/>
          </a:bodyPr>
          <a:lstStyle/>
          <a:p>
            <a:pPr marL="107950" lvl="0" algn="l" rtl="0">
              <a:lnSpc>
                <a:spcPct val="115000"/>
              </a:lnSpc>
              <a:spcBef>
                <a:spcPts val="0"/>
              </a:spcBef>
              <a:spcAft>
                <a:spcPts val="0"/>
              </a:spcAft>
              <a:buClr>
                <a:schemeClr val="dk1"/>
              </a:buClr>
              <a:buSzPts val="1900"/>
            </a:pPr>
            <a:r>
              <a:rPr lang="en-US" sz="2400" b="1" dirty="0">
                <a:solidFill>
                  <a:schemeClr val="dk1"/>
                </a:solidFill>
                <a:latin typeface="Calibri" panose="020F0502020204030204" pitchFamily="34" charset="0"/>
                <a:cs typeface="Calibri" panose="020F0502020204030204" pitchFamily="34" charset="0"/>
              </a:rPr>
              <a:t>How do IT governance frameworks enhance information security within an organization?</a:t>
            </a:r>
            <a:endParaRPr sz="2400" b="1" dirty="0">
              <a:solidFill>
                <a:schemeClr val="dk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ABDFAA83-5AA8-9973-5CDF-75576CEFBC15}"/>
              </a:ext>
            </a:extLst>
          </p:cNvPr>
          <p:cNvSpPr txBox="1"/>
          <p:nvPr/>
        </p:nvSpPr>
        <p:spPr>
          <a:xfrm>
            <a:off x="86709" y="1679198"/>
            <a:ext cx="9057291" cy="2071208"/>
          </a:xfrm>
          <a:prstGeom prst="rect">
            <a:avLst/>
          </a:prstGeom>
          <a:solidFill>
            <a:schemeClr val="bg1"/>
          </a:solidFill>
        </p:spPr>
        <p:txBody>
          <a:bodyPr wrap="square">
            <a:spAutoFit/>
          </a:bodyPr>
          <a:lstStyle/>
          <a:p>
            <a:pPr>
              <a:lnSpc>
                <a:spcPct val="150000"/>
              </a:lnSpc>
            </a:pPr>
            <a:r>
              <a:rPr lang="en-US" sz="2200" dirty="0">
                <a:latin typeface="Calibri" panose="020F0502020204030204" pitchFamily="34" charset="0"/>
                <a:cs typeface="Calibri" panose="020F0502020204030204" pitchFamily="34" charset="0"/>
              </a:rPr>
              <a:t>IT governance frameworks like ISO 27001 provide guidelines and standards for managing information security. They help organizations identify security risks, implement appropriate controls, and ensure continuous monitoring and improvement of security measures.</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32207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2130D2-DA29-F2E2-C386-D7E02A5E9DDB}"/>
              </a:ext>
            </a:extLst>
          </p:cNvPr>
          <p:cNvPicPr>
            <a:picLocks noChangeAspect="1"/>
          </p:cNvPicPr>
          <p:nvPr/>
        </p:nvPicPr>
        <p:blipFill rotWithShape="1">
          <a:blip r:embed="rId2"/>
          <a:srcRect l="9913" t="33870" r="11551" b="41762"/>
          <a:stretch/>
        </p:blipFill>
        <p:spPr>
          <a:xfrm>
            <a:off x="0" y="451691"/>
            <a:ext cx="7181193" cy="1253358"/>
          </a:xfrm>
          <a:prstGeom prst="rect">
            <a:avLst/>
          </a:prstGeom>
        </p:spPr>
      </p:pic>
      <p:pic>
        <p:nvPicPr>
          <p:cNvPr id="9" name="Picture 8">
            <a:extLst>
              <a:ext uri="{FF2B5EF4-FFF2-40B4-BE49-F238E27FC236}">
                <a16:creationId xmlns:a16="http://schemas.microsoft.com/office/drawing/2014/main" id="{B85A956D-F2E3-B680-540D-FCAC6DB9EA4F}"/>
              </a:ext>
            </a:extLst>
          </p:cNvPr>
          <p:cNvPicPr>
            <a:picLocks noChangeAspect="1"/>
          </p:cNvPicPr>
          <p:nvPr/>
        </p:nvPicPr>
        <p:blipFill rotWithShape="1">
          <a:blip r:embed="rId3"/>
          <a:srcRect l="11121" t="30192" r="58793" b="45440"/>
          <a:stretch/>
        </p:blipFill>
        <p:spPr>
          <a:xfrm>
            <a:off x="6708228" y="451691"/>
            <a:ext cx="2435772" cy="1253358"/>
          </a:xfrm>
          <a:prstGeom prst="rect">
            <a:avLst/>
          </a:prstGeom>
        </p:spPr>
      </p:pic>
      <p:sp>
        <p:nvSpPr>
          <p:cNvPr id="11" name="TextBox 10">
            <a:extLst>
              <a:ext uri="{FF2B5EF4-FFF2-40B4-BE49-F238E27FC236}">
                <a16:creationId xmlns:a16="http://schemas.microsoft.com/office/drawing/2014/main" id="{13A41245-AB2D-5F14-1EEB-681D595ADB25}"/>
              </a:ext>
            </a:extLst>
          </p:cNvPr>
          <p:cNvSpPr txBox="1"/>
          <p:nvPr/>
        </p:nvSpPr>
        <p:spPr>
          <a:xfrm>
            <a:off x="0" y="0"/>
            <a:ext cx="9144000" cy="523220"/>
          </a:xfrm>
          <a:prstGeom prst="rect">
            <a:avLst/>
          </a:prstGeom>
          <a:noFill/>
        </p:spPr>
        <p:txBody>
          <a:bodyPr wrap="square">
            <a:spAutoFit/>
          </a:bodyPr>
          <a:lstStyle/>
          <a:p>
            <a:r>
              <a:rPr lang="en-US" sz="2800" b="1" dirty="0">
                <a:latin typeface="Calibri" panose="020F0502020204030204" pitchFamily="34" charset="0"/>
                <a:cs typeface="Calibri" panose="020F0502020204030204" pitchFamily="34" charset="0"/>
              </a:rPr>
              <a:t>IT Governance Framework Implementation Data:</a:t>
            </a:r>
            <a:endParaRPr lang="en-AU" sz="2800" b="1"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7C7C9C0E-AD4C-E97F-CC08-FE4E22098BD7}"/>
              </a:ext>
            </a:extLst>
          </p:cNvPr>
          <p:cNvSpPr txBox="1"/>
          <p:nvPr/>
        </p:nvSpPr>
        <p:spPr>
          <a:xfrm>
            <a:off x="0" y="1705049"/>
            <a:ext cx="9144000" cy="3554819"/>
          </a:xfrm>
          <a:prstGeom prst="rect">
            <a:avLst/>
          </a:prstGeom>
          <a:noFill/>
        </p:spPr>
        <p:txBody>
          <a:bodyPr wrap="square">
            <a:spAutoFit/>
          </a:bodyPr>
          <a:lstStyle/>
          <a:p>
            <a:r>
              <a:rPr lang="en-US" sz="2500" b="1" dirty="0">
                <a:latin typeface="Calibri" panose="020F0502020204030204" pitchFamily="34" charset="0"/>
                <a:cs typeface="Calibri" panose="020F0502020204030204" pitchFamily="34" charset="0"/>
              </a:rPr>
              <a:t>Data Breakdown:</a:t>
            </a:r>
          </a:p>
          <a:p>
            <a:pPr>
              <a:buFont typeface="Arial" panose="020B0604020202020204" pitchFamily="34" charset="0"/>
              <a:buChar char="•"/>
            </a:pPr>
            <a:r>
              <a:rPr lang="en-US" sz="2500" b="1" dirty="0">
                <a:latin typeface="Calibri" panose="020F0502020204030204" pitchFamily="34" charset="0"/>
                <a:cs typeface="Calibri" panose="020F0502020204030204" pitchFamily="34" charset="0"/>
              </a:rPr>
              <a:t> Banking Sector</a:t>
            </a:r>
            <a:endParaRPr lang="en-US" sz="25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Framework</a:t>
            </a:r>
            <a:r>
              <a:rPr lang="en-US" sz="2500" dirty="0">
                <a:latin typeface="Calibri" panose="020F0502020204030204" pitchFamily="34" charset="0"/>
                <a:cs typeface="Calibri" panose="020F0502020204030204" pitchFamily="34" charset="0"/>
              </a:rPr>
              <a:t>: COBIT</a:t>
            </a: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Benefits</a:t>
            </a:r>
            <a:r>
              <a:rPr lang="en-US" sz="2500" dirty="0">
                <a:latin typeface="Calibri" panose="020F0502020204030204" pitchFamily="34" charset="0"/>
                <a:cs typeface="Calibri" panose="020F0502020204030204" pitchFamily="34" charset="0"/>
              </a:rPr>
              <a:t>: Regulatory Compliance</a:t>
            </a: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Challenges</a:t>
            </a:r>
            <a:r>
              <a:rPr lang="en-US" sz="2500" dirty="0">
                <a:latin typeface="Calibri" panose="020F0502020204030204" pitchFamily="34" charset="0"/>
                <a:cs typeface="Calibri" panose="020F0502020204030204" pitchFamily="34" charset="0"/>
              </a:rPr>
              <a:t>: Complex Implementation</a:t>
            </a:r>
          </a:p>
          <a:p>
            <a:pPr>
              <a:buFont typeface="Arial" panose="020B0604020202020204" pitchFamily="34" charset="0"/>
              <a:buChar char="•"/>
            </a:pPr>
            <a:r>
              <a:rPr lang="en-US" sz="2500" b="1" dirty="0">
                <a:latin typeface="Calibri" panose="020F0502020204030204" pitchFamily="34" charset="0"/>
                <a:cs typeface="Calibri" panose="020F0502020204030204" pitchFamily="34" charset="0"/>
              </a:rPr>
              <a:t> Healthcare Sector</a:t>
            </a:r>
            <a:endParaRPr lang="en-US" sz="25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Framework</a:t>
            </a:r>
            <a:r>
              <a:rPr lang="en-US" sz="2500" dirty="0">
                <a:latin typeface="Calibri" panose="020F0502020204030204" pitchFamily="34" charset="0"/>
                <a:cs typeface="Calibri" panose="020F0502020204030204" pitchFamily="34" charset="0"/>
              </a:rPr>
              <a:t>: ITIL</a:t>
            </a: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Benefits</a:t>
            </a:r>
            <a:r>
              <a:rPr lang="en-US" sz="2500" dirty="0">
                <a:latin typeface="Calibri" panose="020F0502020204030204" pitchFamily="34" charset="0"/>
                <a:cs typeface="Calibri" panose="020F0502020204030204" pitchFamily="34" charset="0"/>
              </a:rPr>
              <a:t>: Improved Service Management</a:t>
            </a: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Challenges</a:t>
            </a:r>
            <a:r>
              <a:rPr lang="en-US" sz="2500" dirty="0">
                <a:latin typeface="Calibri" panose="020F0502020204030204" pitchFamily="34" charset="0"/>
                <a:cs typeface="Calibri" panose="020F0502020204030204" pitchFamily="34" charset="0"/>
              </a:rPr>
              <a:t>: Training Required</a:t>
            </a:r>
          </a:p>
        </p:txBody>
      </p:sp>
    </p:spTree>
    <p:extLst>
      <p:ext uri="{BB962C8B-B14F-4D97-AF65-F5344CB8AC3E}">
        <p14:creationId xmlns:p14="http://schemas.microsoft.com/office/powerpoint/2010/main" val="350835900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2130D2-DA29-F2E2-C386-D7E02A5E9DDB}"/>
              </a:ext>
            </a:extLst>
          </p:cNvPr>
          <p:cNvPicPr>
            <a:picLocks noChangeAspect="1"/>
          </p:cNvPicPr>
          <p:nvPr/>
        </p:nvPicPr>
        <p:blipFill rotWithShape="1">
          <a:blip r:embed="rId2"/>
          <a:srcRect l="9913" t="33870" r="11551" b="41762"/>
          <a:stretch/>
        </p:blipFill>
        <p:spPr>
          <a:xfrm>
            <a:off x="0" y="451691"/>
            <a:ext cx="7181193" cy="1253358"/>
          </a:xfrm>
          <a:prstGeom prst="rect">
            <a:avLst/>
          </a:prstGeom>
        </p:spPr>
      </p:pic>
      <p:pic>
        <p:nvPicPr>
          <p:cNvPr id="9" name="Picture 8">
            <a:extLst>
              <a:ext uri="{FF2B5EF4-FFF2-40B4-BE49-F238E27FC236}">
                <a16:creationId xmlns:a16="http://schemas.microsoft.com/office/drawing/2014/main" id="{B85A956D-F2E3-B680-540D-FCAC6DB9EA4F}"/>
              </a:ext>
            </a:extLst>
          </p:cNvPr>
          <p:cNvPicPr>
            <a:picLocks noChangeAspect="1"/>
          </p:cNvPicPr>
          <p:nvPr/>
        </p:nvPicPr>
        <p:blipFill rotWithShape="1">
          <a:blip r:embed="rId3"/>
          <a:srcRect l="11121" t="30192" r="58793" b="45440"/>
          <a:stretch/>
        </p:blipFill>
        <p:spPr>
          <a:xfrm>
            <a:off x="6708228" y="451691"/>
            <a:ext cx="2435772" cy="1253358"/>
          </a:xfrm>
          <a:prstGeom prst="rect">
            <a:avLst/>
          </a:prstGeom>
        </p:spPr>
      </p:pic>
      <p:sp>
        <p:nvSpPr>
          <p:cNvPr id="11" name="TextBox 10">
            <a:extLst>
              <a:ext uri="{FF2B5EF4-FFF2-40B4-BE49-F238E27FC236}">
                <a16:creationId xmlns:a16="http://schemas.microsoft.com/office/drawing/2014/main" id="{13A41245-AB2D-5F14-1EEB-681D595ADB25}"/>
              </a:ext>
            </a:extLst>
          </p:cNvPr>
          <p:cNvSpPr txBox="1"/>
          <p:nvPr/>
        </p:nvSpPr>
        <p:spPr>
          <a:xfrm>
            <a:off x="0" y="0"/>
            <a:ext cx="9144000" cy="523220"/>
          </a:xfrm>
          <a:prstGeom prst="rect">
            <a:avLst/>
          </a:prstGeom>
          <a:noFill/>
        </p:spPr>
        <p:txBody>
          <a:bodyPr wrap="square">
            <a:spAutoFit/>
          </a:bodyPr>
          <a:lstStyle/>
          <a:p>
            <a:r>
              <a:rPr lang="en-US" sz="2800" b="1" dirty="0">
                <a:latin typeface="Calibri" panose="020F0502020204030204" pitchFamily="34" charset="0"/>
                <a:cs typeface="Calibri" panose="020F0502020204030204" pitchFamily="34" charset="0"/>
              </a:rPr>
              <a:t>IT Governance Framework Implementation Data:</a:t>
            </a:r>
            <a:endParaRPr lang="en-AU" sz="2800" b="1"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7C7C9C0E-AD4C-E97F-CC08-FE4E22098BD7}"/>
              </a:ext>
            </a:extLst>
          </p:cNvPr>
          <p:cNvSpPr txBox="1"/>
          <p:nvPr/>
        </p:nvSpPr>
        <p:spPr>
          <a:xfrm>
            <a:off x="0" y="1705049"/>
            <a:ext cx="9144000" cy="3170099"/>
          </a:xfrm>
          <a:prstGeom prst="rect">
            <a:avLst/>
          </a:prstGeom>
          <a:noFill/>
        </p:spPr>
        <p:txBody>
          <a:bodyPr wrap="square">
            <a:spAutoFit/>
          </a:bodyPr>
          <a:lstStyle/>
          <a:p>
            <a:pPr>
              <a:buFont typeface="Arial" panose="020B0604020202020204" pitchFamily="34" charset="0"/>
              <a:buChar char="•"/>
            </a:pPr>
            <a:r>
              <a:rPr lang="en-US" sz="2500" b="1" dirty="0">
                <a:latin typeface="Calibri" panose="020F0502020204030204" pitchFamily="34" charset="0"/>
                <a:cs typeface="Calibri" panose="020F0502020204030204" pitchFamily="34" charset="0"/>
              </a:rPr>
              <a:t> Tech Sector</a:t>
            </a:r>
            <a:endParaRPr lang="en-US" sz="25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Framework</a:t>
            </a:r>
            <a:r>
              <a:rPr lang="en-US" sz="2500" dirty="0">
                <a:latin typeface="Calibri" panose="020F0502020204030204" pitchFamily="34" charset="0"/>
                <a:cs typeface="Calibri" panose="020F0502020204030204" pitchFamily="34" charset="0"/>
              </a:rPr>
              <a:t>: ISO 27001</a:t>
            </a: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Benefits</a:t>
            </a:r>
            <a:r>
              <a:rPr lang="en-US" sz="2500" dirty="0">
                <a:latin typeface="Calibri" panose="020F0502020204030204" pitchFamily="34" charset="0"/>
                <a:cs typeface="Calibri" panose="020F0502020204030204" pitchFamily="34" charset="0"/>
              </a:rPr>
              <a:t>: Enhanced Security</a:t>
            </a: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Challenges</a:t>
            </a:r>
            <a:r>
              <a:rPr lang="en-US" sz="2500" dirty="0">
                <a:latin typeface="Calibri" panose="020F0502020204030204" pitchFamily="34" charset="0"/>
                <a:cs typeface="Calibri" panose="020F0502020204030204" pitchFamily="34" charset="0"/>
              </a:rPr>
              <a:t>: Continuous Monitoring</a:t>
            </a:r>
          </a:p>
          <a:p>
            <a:pPr>
              <a:buFont typeface="Arial" panose="020B0604020202020204" pitchFamily="34" charset="0"/>
              <a:buChar char="•"/>
            </a:pPr>
            <a:r>
              <a:rPr lang="en-US" sz="2500" b="1" dirty="0">
                <a:latin typeface="Calibri" panose="020F0502020204030204" pitchFamily="34" charset="0"/>
                <a:cs typeface="Calibri" panose="020F0502020204030204" pitchFamily="34" charset="0"/>
              </a:rPr>
              <a:t> Government Sector</a:t>
            </a:r>
            <a:endParaRPr lang="en-US" sz="25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Framework</a:t>
            </a:r>
            <a:r>
              <a:rPr lang="en-US" sz="2500" dirty="0">
                <a:latin typeface="Calibri" panose="020F0502020204030204" pitchFamily="34" charset="0"/>
                <a:cs typeface="Calibri" panose="020F0502020204030204" pitchFamily="34" charset="0"/>
              </a:rPr>
              <a:t>: COBIT</a:t>
            </a: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Benefits</a:t>
            </a:r>
            <a:r>
              <a:rPr lang="en-US" sz="2500" dirty="0">
                <a:latin typeface="Calibri" panose="020F0502020204030204" pitchFamily="34" charset="0"/>
                <a:cs typeface="Calibri" panose="020F0502020204030204" pitchFamily="34" charset="0"/>
              </a:rPr>
              <a:t>: Aligned IT Goals</a:t>
            </a:r>
          </a:p>
          <a:p>
            <a:pPr marL="742950" lvl="1" indent="-285750">
              <a:buFont typeface="Arial" panose="020B0604020202020204" pitchFamily="34" charset="0"/>
              <a:buChar char="•"/>
            </a:pPr>
            <a:r>
              <a:rPr lang="en-US" sz="2500" b="1" dirty="0">
                <a:latin typeface="Calibri" panose="020F0502020204030204" pitchFamily="34" charset="0"/>
                <a:cs typeface="Calibri" panose="020F0502020204030204" pitchFamily="34" charset="0"/>
              </a:rPr>
              <a:t>Challenges</a:t>
            </a:r>
            <a:r>
              <a:rPr lang="en-US" sz="2500" dirty="0">
                <a:latin typeface="Calibri" panose="020F0502020204030204" pitchFamily="34" charset="0"/>
                <a:cs typeface="Calibri" panose="020F0502020204030204" pitchFamily="34" charset="0"/>
              </a:rPr>
              <a:t>: High Initial Cost</a:t>
            </a:r>
          </a:p>
        </p:txBody>
      </p:sp>
    </p:spTree>
    <p:extLst>
      <p:ext uri="{BB962C8B-B14F-4D97-AF65-F5344CB8AC3E}">
        <p14:creationId xmlns:p14="http://schemas.microsoft.com/office/powerpoint/2010/main" val="364768101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2130D2-DA29-F2E2-C386-D7E02A5E9DDB}"/>
              </a:ext>
            </a:extLst>
          </p:cNvPr>
          <p:cNvPicPr>
            <a:picLocks noChangeAspect="1"/>
          </p:cNvPicPr>
          <p:nvPr/>
        </p:nvPicPr>
        <p:blipFill rotWithShape="1">
          <a:blip r:embed="rId2"/>
          <a:srcRect l="9913" t="33870" r="11551" b="41762"/>
          <a:stretch/>
        </p:blipFill>
        <p:spPr>
          <a:xfrm>
            <a:off x="0" y="451691"/>
            <a:ext cx="7181193" cy="1253358"/>
          </a:xfrm>
          <a:prstGeom prst="rect">
            <a:avLst/>
          </a:prstGeom>
        </p:spPr>
      </p:pic>
      <p:pic>
        <p:nvPicPr>
          <p:cNvPr id="9" name="Picture 8">
            <a:extLst>
              <a:ext uri="{FF2B5EF4-FFF2-40B4-BE49-F238E27FC236}">
                <a16:creationId xmlns:a16="http://schemas.microsoft.com/office/drawing/2014/main" id="{B85A956D-F2E3-B680-540D-FCAC6DB9EA4F}"/>
              </a:ext>
            </a:extLst>
          </p:cNvPr>
          <p:cNvPicPr>
            <a:picLocks noChangeAspect="1"/>
          </p:cNvPicPr>
          <p:nvPr/>
        </p:nvPicPr>
        <p:blipFill rotWithShape="1">
          <a:blip r:embed="rId3"/>
          <a:srcRect l="11121" t="30192" r="58793" b="45440"/>
          <a:stretch/>
        </p:blipFill>
        <p:spPr>
          <a:xfrm>
            <a:off x="6708228" y="451691"/>
            <a:ext cx="2435772" cy="1253358"/>
          </a:xfrm>
          <a:prstGeom prst="rect">
            <a:avLst/>
          </a:prstGeom>
        </p:spPr>
      </p:pic>
      <p:sp>
        <p:nvSpPr>
          <p:cNvPr id="11" name="TextBox 10">
            <a:extLst>
              <a:ext uri="{FF2B5EF4-FFF2-40B4-BE49-F238E27FC236}">
                <a16:creationId xmlns:a16="http://schemas.microsoft.com/office/drawing/2014/main" id="{13A41245-AB2D-5F14-1EEB-681D595ADB25}"/>
              </a:ext>
            </a:extLst>
          </p:cNvPr>
          <p:cNvSpPr txBox="1"/>
          <p:nvPr/>
        </p:nvSpPr>
        <p:spPr>
          <a:xfrm>
            <a:off x="0" y="0"/>
            <a:ext cx="9144000" cy="523220"/>
          </a:xfrm>
          <a:prstGeom prst="rect">
            <a:avLst/>
          </a:prstGeom>
          <a:noFill/>
        </p:spPr>
        <p:txBody>
          <a:bodyPr wrap="square">
            <a:spAutoFit/>
          </a:bodyPr>
          <a:lstStyle/>
          <a:p>
            <a:r>
              <a:rPr lang="en-US" sz="2800" b="1" dirty="0">
                <a:latin typeface="Calibri" panose="020F0502020204030204" pitchFamily="34" charset="0"/>
                <a:cs typeface="Calibri" panose="020F0502020204030204" pitchFamily="34" charset="0"/>
              </a:rPr>
              <a:t>IT Governance Framework Implementation Data:</a:t>
            </a:r>
            <a:endParaRPr lang="en-AU" sz="2800" b="1"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7C7C9C0E-AD4C-E97F-CC08-FE4E22098BD7}"/>
              </a:ext>
            </a:extLst>
          </p:cNvPr>
          <p:cNvSpPr txBox="1"/>
          <p:nvPr/>
        </p:nvSpPr>
        <p:spPr>
          <a:xfrm>
            <a:off x="0" y="1705049"/>
            <a:ext cx="9144000" cy="2785378"/>
          </a:xfrm>
          <a:prstGeom prst="rect">
            <a:avLst/>
          </a:prstGeom>
          <a:noFill/>
        </p:spPr>
        <p:txBody>
          <a:bodyPr wrap="square">
            <a:spAutoFit/>
          </a:bodyPr>
          <a:lstStyle/>
          <a:p>
            <a:r>
              <a:rPr lang="en-US" sz="2500" b="1" dirty="0">
                <a:latin typeface="Calibri" panose="020F0502020204030204" pitchFamily="34" charset="0"/>
                <a:cs typeface="Calibri" panose="020F0502020204030204" pitchFamily="34" charset="0"/>
              </a:rPr>
              <a:t>Benefit Analysis:</a:t>
            </a:r>
          </a:p>
          <a:p>
            <a:r>
              <a:rPr lang="en-US" sz="2500" dirty="0">
                <a:latin typeface="Calibri" panose="020F0502020204030204" pitchFamily="34" charset="0"/>
                <a:cs typeface="Calibri" panose="020F0502020204030204" pitchFamily="34" charset="0"/>
              </a:rPr>
              <a:t>This part of the table summarizes the frequency of each benefit derived from the implementation of the frameworks.</a:t>
            </a:r>
          </a:p>
          <a:p>
            <a:pPr>
              <a:buFont typeface="Arial" panose="020B0604020202020204" pitchFamily="34" charset="0"/>
              <a:buChar char="•"/>
            </a:pPr>
            <a:r>
              <a:rPr lang="en-US" sz="2500" b="1" dirty="0">
                <a:latin typeface="Calibri" panose="020F0502020204030204" pitchFamily="34" charset="0"/>
                <a:cs typeface="Calibri" panose="020F0502020204030204" pitchFamily="34" charset="0"/>
              </a:rPr>
              <a:t> Regulatory Compliance</a:t>
            </a:r>
            <a:r>
              <a:rPr lang="en-US" sz="2500" dirty="0">
                <a:latin typeface="Calibri" panose="020F0502020204030204" pitchFamily="34" charset="0"/>
                <a:cs typeface="Calibri" panose="020F0502020204030204" pitchFamily="34" charset="0"/>
              </a:rPr>
              <a:t>: Mentioned 1 time</a:t>
            </a:r>
          </a:p>
          <a:p>
            <a:pPr>
              <a:buFont typeface="Arial" panose="020B0604020202020204" pitchFamily="34" charset="0"/>
              <a:buChar char="•"/>
            </a:pPr>
            <a:r>
              <a:rPr lang="en-US" sz="2500" b="1" dirty="0">
                <a:latin typeface="Calibri" panose="020F0502020204030204" pitchFamily="34" charset="0"/>
                <a:cs typeface="Calibri" panose="020F0502020204030204" pitchFamily="34" charset="0"/>
              </a:rPr>
              <a:t> Improved Service Management</a:t>
            </a:r>
            <a:r>
              <a:rPr lang="en-US" sz="2500" dirty="0">
                <a:latin typeface="Calibri" panose="020F0502020204030204" pitchFamily="34" charset="0"/>
                <a:cs typeface="Calibri" panose="020F0502020204030204" pitchFamily="34" charset="0"/>
              </a:rPr>
              <a:t>: Mentioned 1 time</a:t>
            </a:r>
          </a:p>
          <a:p>
            <a:pPr>
              <a:buFont typeface="Arial" panose="020B0604020202020204" pitchFamily="34" charset="0"/>
              <a:buChar char="•"/>
            </a:pPr>
            <a:r>
              <a:rPr lang="en-US" sz="2500" b="1" dirty="0">
                <a:latin typeface="Calibri" panose="020F0502020204030204" pitchFamily="34" charset="0"/>
                <a:cs typeface="Calibri" panose="020F0502020204030204" pitchFamily="34" charset="0"/>
              </a:rPr>
              <a:t> Enhanced Security</a:t>
            </a:r>
            <a:r>
              <a:rPr lang="en-US" sz="2500" dirty="0">
                <a:latin typeface="Calibri" panose="020F0502020204030204" pitchFamily="34" charset="0"/>
                <a:cs typeface="Calibri" panose="020F0502020204030204" pitchFamily="34" charset="0"/>
              </a:rPr>
              <a:t>: Mentioned 1 time</a:t>
            </a:r>
          </a:p>
          <a:p>
            <a:pPr>
              <a:buFont typeface="Arial" panose="020B0604020202020204" pitchFamily="34" charset="0"/>
              <a:buChar char="•"/>
            </a:pPr>
            <a:r>
              <a:rPr lang="en-US" sz="2500" b="1" dirty="0">
                <a:latin typeface="Calibri" panose="020F0502020204030204" pitchFamily="34" charset="0"/>
                <a:cs typeface="Calibri" panose="020F0502020204030204" pitchFamily="34" charset="0"/>
              </a:rPr>
              <a:t> Aligned IT Goals</a:t>
            </a:r>
            <a:r>
              <a:rPr lang="en-US" sz="2500" dirty="0">
                <a:latin typeface="Calibri" panose="020F0502020204030204" pitchFamily="34" charset="0"/>
                <a:cs typeface="Calibri" panose="020F0502020204030204" pitchFamily="34" charset="0"/>
              </a:rPr>
              <a:t>: Mentioned 1 time</a:t>
            </a:r>
          </a:p>
        </p:txBody>
      </p:sp>
    </p:spTree>
    <p:extLst>
      <p:ext uri="{BB962C8B-B14F-4D97-AF65-F5344CB8AC3E}">
        <p14:creationId xmlns:p14="http://schemas.microsoft.com/office/powerpoint/2010/main" val="5823844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2130D2-DA29-F2E2-C386-D7E02A5E9DDB}"/>
              </a:ext>
            </a:extLst>
          </p:cNvPr>
          <p:cNvPicPr>
            <a:picLocks noChangeAspect="1"/>
          </p:cNvPicPr>
          <p:nvPr/>
        </p:nvPicPr>
        <p:blipFill rotWithShape="1">
          <a:blip r:embed="rId2"/>
          <a:srcRect l="9913" t="33870" r="11551" b="41762"/>
          <a:stretch/>
        </p:blipFill>
        <p:spPr>
          <a:xfrm>
            <a:off x="0" y="451691"/>
            <a:ext cx="7181193" cy="1253358"/>
          </a:xfrm>
          <a:prstGeom prst="rect">
            <a:avLst/>
          </a:prstGeom>
        </p:spPr>
      </p:pic>
      <p:pic>
        <p:nvPicPr>
          <p:cNvPr id="9" name="Picture 8">
            <a:extLst>
              <a:ext uri="{FF2B5EF4-FFF2-40B4-BE49-F238E27FC236}">
                <a16:creationId xmlns:a16="http://schemas.microsoft.com/office/drawing/2014/main" id="{B85A956D-F2E3-B680-540D-FCAC6DB9EA4F}"/>
              </a:ext>
            </a:extLst>
          </p:cNvPr>
          <p:cNvPicPr>
            <a:picLocks noChangeAspect="1"/>
          </p:cNvPicPr>
          <p:nvPr/>
        </p:nvPicPr>
        <p:blipFill rotWithShape="1">
          <a:blip r:embed="rId3"/>
          <a:srcRect l="11121" t="30192" r="58793" b="45440"/>
          <a:stretch/>
        </p:blipFill>
        <p:spPr>
          <a:xfrm>
            <a:off x="6708228" y="451691"/>
            <a:ext cx="2435772" cy="1253358"/>
          </a:xfrm>
          <a:prstGeom prst="rect">
            <a:avLst/>
          </a:prstGeom>
        </p:spPr>
      </p:pic>
      <p:sp>
        <p:nvSpPr>
          <p:cNvPr id="11" name="TextBox 10">
            <a:extLst>
              <a:ext uri="{FF2B5EF4-FFF2-40B4-BE49-F238E27FC236}">
                <a16:creationId xmlns:a16="http://schemas.microsoft.com/office/drawing/2014/main" id="{13A41245-AB2D-5F14-1EEB-681D595ADB25}"/>
              </a:ext>
            </a:extLst>
          </p:cNvPr>
          <p:cNvSpPr txBox="1"/>
          <p:nvPr/>
        </p:nvSpPr>
        <p:spPr>
          <a:xfrm>
            <a:off x="0" y="0"/>
            <a:ext cx="9144000" cy="523220"/>
          </a:xfrm>
          <a:prstGeom prst="rect">
            <a:avLst/>
          </a:prstGeom>
          <a:noFill/>
        </p:spPr>
        <p:txBody>
          <a:bodyPr wrap="square">
            <a:spAutoFit/>
          </a:bodyPr>
          <a:lstStyle/>
          <a:p>
            <a:r>
              <a:rPr lang="en-US" sz="2800" b="1" dirty="0">
                <a:latin typeface="Calibri" panose="020F0502020204030204" pitchFamily="34" charset="0"/>
                <a:cs typeface="Calibri" panose="020F0502020204030204" pitchFamily="34" charset="0"/>
              </a:rPr>
              <a:t>IT Governance Framework Implementation Data:</a:t>
            </a:r>
            <a:endParaRPr lang="en-AU" sz="2800" b="1"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7C7C9C0E-AD4C-E97F-CC08-FE4E22098BD7}"/>
              </a:ext>
            </a:extLst>
          </p:cNvPr>
          <p:cNvSpPr txBox="1"/>
          <p:nvPr/>
        </p:nvSpPr>
        <p:spPr>
          <a:xfrm>
            <a:off x="0" y="1705049"/>
            <a:ext cx="9144000" cy="2785378"/>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Regulatory Compliance (Banking Sector)</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Implementing COBIT in the banking sector helps meet regulatory requirements but faces challenges due to the complexity of implementation.</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Improved Service Management (Healthcare Sector)</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lvl="1" eaLnBrk="0" fontAlgn="base" hangingPunct="0">
              <a:spcBef>
                <a:spcPct val="0"/>
              </a:spcBef>
              <a:spcAft>
                <a:spcPct val="0"/>
              </a:spcAft>
              <a:buClrTx/>
              <a:buFontTx/>
              <a:buChar char="•"/>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ITIL framework improves service management in healthcare by standardizing processes but requires significant training for staff.</a:t>
            </a:r>
          </a:p>
        </p:txBody>
      </p:sp>
    </p:spTree>
    <p:extLst>
      <p:ext uri="{BB962C8B-B14F-4D97-AF65-F5344CB8AC3E}">
        <p14:creationId xmlns:p14="http://schemas.microsoft.com/office/powerpoint/2010/main" val="233578813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2130D2-DA29-F2E2-C386-D7E02A5E9DDB}"/>
              </a:ext>
            </a:extLst>
          </p:cNvPr>
          <p:cNvPicPr>
            <a:picLocks noChangeAspect="1"/>
          </p:cNvPicPr>
          <p:nvPr/>
        </p:nvPicPr>
        <p:blipFill rotWithShape="1">
          <a:blip r:embed="rId2"/>
          <a:srcRect l="9913" t="33870" r="11551" b="41762"/>
          <a:stretch/>
        </p:blipFill>
        <p:spPr>
          <a:xfrm>
            <a:off x="0" y="451691"/>
            <a:ext cx="7181193" cy="1253358"/>
          </a:xfrm>
          <a:prstGeom prst="rect">
            <a:avLst/>
          </a:prstGeom>
        </p:spPr>
      </p:pic>
      <p:pic>
        <p:nvPicPr>
          <p:cNvPr id="9" name="Picture 8">
            <a:extLst>
              <a:ext uri="{FF2B5EF4-FFF2-40B4-BE49-F238E27FC236}">
                <a16:creationId xmlns:a16="http://schemas.microsoft.com/office/drawing/2014/main" id="{B85A956D-F2E3-B680-540D-FCAC6DB9EA4F}"/>
              </a:ext>
            </a:extLst>
          </p:cNvPr>
          <p:cNvPicPr>
            <a:picLocks noChangeAspect="1"/>
          </p:cNvPicPr>
          <p:nvPr/>
        </p:nvPicPr>
        <p:blipFill rotWithShape="1">
          <a:blip r:embed="rId3"/>
          <a:srcRect l="11121" t="30192" r="58793" b="45440"/>
          <a:stretch/>
        </p:blipFill>
        <p:spPr>
          <a:xfrm>
            <a:off x="6708228" y="451691"/>
            <a:ext cx="2435772" cy="1253358"/>
          </a:xfrm>
          <a:prstGeom prst="rect">
            <a:avLst/>
          </a:prstGeom>
        </p:spPr>
      </p:pic>
      <p:sp>
        <p:nvSpPr>
          <p:cNvPr id="11" name="TextBox 10">
            <a:extLst>
              <a:ext uri="{FF2B5EF4-FFF2-40B4-BE49-F238E27FC236}">
                <a16:creationId xmlns:a16="http://schemas.microsoft.com/office/drawing/2014/main" id="{13A41245-AB2D-5F14-1EEB-681D595ADB25}"/>
              </a:ext>
            </a:extLst>
          </p:cNvPr>
          <p:cNvSpPr txBox="1"/>
          <p:nvPr/>
        </p:nvSpPr>
        <p:spPr>
          <a:xfrm>
            <a:off x="0" y="0"/>
            <a:ext cx="9144000" cy="523220"/>
          </a:xfrm>
          <a:prstGeom prst="rect">
            <a:avLst/>
          </a:prstGeom>
          <a:noFill/>
        </p:spPr>
        <p:txBody>
          <a:bodyPr wrap="square">
            <a:spAutoFit/>
          </a:bodyPr>
          <a:lstStyle/>
          <a:p>
            <a:r>
              <a:rPr lang="en-US" sz="2800" b="1" dirty="0">
                <a:latin typeface="Calibri" panose="020F0502020204030204" pitchFamily="34" charset="0"/>
                <a:cs typeface="Calibri" panose="020F0502020204030204" pitchFamily="34" charset="0"/>
              </a:rPr>
              <a:t>IT Governance Framework Implementation Data:</a:t>
            </a:r>
            <a:endParaRPr lang="en-AU" sz="2800" b="1"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7C7C9C0E-AD4C-E97F-CC08-FE4E22098BD7}"/>
              </a:ext>
            </a:extLst>
          </p:cNvPr>
          <p:cNvSpPr txBox="1"/>
          <p:nvPr/>
        </p:nvSpPr>
        <p:spPr>
          <a:xfrm>
            <a:off x="0" y="1705049"/>
            <a:ext cx="9144000" cy="2785378"/>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Enhanced Security (Tech Sector)</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ISO 27001 enhances security measures in tech organizations but demands continuous monitoring to maintain standards.</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Aligned IT Goals (Government Sector)</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COBIT helps government organizations align their IT operations with strategic goals, although it involves high initial implementation costs.</a:t>
            </a:r>
          </a:p>
        </p:txBody>
      </p:sp>
    </p:spTree>
    <p:extLst>
      <p:ext uri="{BB962C8B-B14F-4D97-AF65-F5344CB8AC3E}">
        <p14:creationId xmlns:p14="http://schemas.microsoft.com/office/powerpoint/2010/main" val="71763223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2130D2-DA29-F2E2-C386-D7E02A5E9DDB}"/>
              </a:ext>
            </a:extLst>
          </p:cNvPr>
          <p:cNvPicPr>
            <a:picLocks noChangeAspect="1"/>
          </p:cNvPicPr>
          <p:nvPr/>
        </p:nvPicPr>
        <p:blipFill rotWithShape="1">
          <a:blip r:embed="rId2"/>
          <a:srcRect l="9913" t="33870" r="11551" b="41762"/>
          <a:stretch/>
        </p:blipFill>
        <p:spPr>
          <a:xfrm>
            <a:off x="0" y="451691"/>
            <a:ext cx="7181193" cy="1253358"/>
          </a:xfrm>
          <a:prstGeom prst="rect">
            <a:avLst/>
          </a:prstGeom>
        </p:spPr>
      </p:pic>
      <p:pic>
        <p:nvPicPr>
          <p:cNvPr id="9" name="Picture 8">
            <a:extLst>
              <a:ext uri="{FF2B5EF4-FFF2-40B4-BE49-F238E27FC236}">
                <a16:creationId xmlns:a16="http://schemas.microsoft.com/office/drawing/2014/main" id="{B85A956D-F2E3-B680-540D-FCAC6DB9EA4F}"/>
              </a:ext>
            </a:extLst>
          </p:cNvPr>
          <p:cNvPicPr>
            <a:picLocks noChangeAspect="1"/>
          </p:cNvPicPr>
          <p:nvPr/>
        </p:nvPicPr>
        <p:blipFill rotWithShape="1">
          <a:blip r:embed="rId3"/>
          <a:srcRect l="11121" t="30192" r="58793" b="45440"/>
          <a:stretch/>
        </p:blipFill>
        <p:spPr>
          <a:xfrm>
            <a:off x="6708228" y="451691"/>
            <a:ext cx="2435772" cy="1253358"/>
          </a:xfrm>
          <a:prstGeom prst="rect">
            <a:avLst/>
          </a:prstGeom>
        </p:spPr>
      </p:pic>
      <p:sp>
        <p:nvSpPr>
          <p:cNvPr id="11" name="TextBox 10">
            <a:extLst>
              <a:ext uri="{FF2B5EF4-FFF2-40B4-BE49-F238E27FC236}">
                <a16:creationId xmlns:a16="http://schemas.microsoft.com/office/drawing/2014/main" id="{13A41245-AB2D-5F14-1EEB-681D595ADB25}"/>
              </a:ext>
            </a:extLst>
          </p:cNvPr>
          <p:cNvSpPr txBox="1"/>
          <p:nvPr/>
        </p:nvSpPr>
        <p:spPr>
          <a:xfrm>
            <a:off x="0" y="0"/>
            <a:ext cx="9144000" cy="523220"/>
          </a:xfrm>
          <a:prstGeom prst="rect">
            <a:avLst/>
          </a:prstGeom>
          <a:noFill/>
        </p:spPr>
        <p:txBody>
          <a:bodyPr wrap="square">
            <a:spAutoFit/>
          </a:bodyPr>
          <a:lstStyle/>
          <a:p>
            <a:r>
              <a:rPr lang="en-US" sz="2800" b="1" dirty="0">
                <a:latin typeface="Calibri" panose="020F0502020204030204" pitchFamily="34" charset="0"/>
                <a:cs typeface="Calibri" panose="020F0502020204030204" pitchFamily="34" charset="0"/>
              </a:rPr>
              <a:t>IT Governance Framework Implementation Data:</a:t>
            </a:r>
            <a:endParaRPr lang="en-AU" sz="2800" b="1"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7C7C9C0E-AD4C-E97F-CC08-FE4E22098BD7}"/>
              </a:ext>
            </a:extLst>
          </p:cNvPr>
          <p:cNvSpPr txBox="1"/>
          <p:nvPr/>
        </p:nvSpPr>
        <p:spPr>
          <a:xfrm>
            <a:off x="0" y="1705049"/>
            <a:ext cx="9144000" cy="2785378"/>
          </a:xfrm>
          <a:prstGeom prst="rect">
            <a:avLst/>
          </a:prstGeom>
          <a:noFill/>
        </p:spPr>
        <p:txBody>
          <a:bodyPr wrap="square">
            <a:spAutoFit/>
          </a:bodyPr>
          <a:lstStyle/>
          <a:p>
            <a:r>
              <a:rPr lang="en-US" sz="2500" b="1" dirty="0">
                <a:latin typeface="Calibri" panose="020F0502020204030204" pitchFamily="34" charset="0"/>
                <a:cs typeface="Calibri" panose="020F0502020204030204" pitchFamily="34" charset="0"/>
              </a:rPr>
              <a:t>Conclusion:</a:t>
            </a:r>
          </a:p>
          <a:p>
            <a:r>
              <a:rPr lang="en-US" sz="2500" dirty="0">
                <a:latin typeface="Calibri" panose="020F0502020204030204" pitchFamily="34" charset="0"/>
                <a:cs typeface="Calibri" panose="020F0502020204030204" pitchFamily="34" charset="0"/>
              </a:rPr>
              <a:t>Each organization implements a specific IT governance framework to achieve certain benefits, which are counterbalanced by specific challenges. The benefit analysis shows an equal distribution of different benefits across sectors, indicating varied objectives and outcomes depending on the organizational context and the chosen framework.</a:t>
            </a:r>
          </a:p>
        </p:txBody>
      </p:sp>
    </p:spTree>
    <p:extLst>
      <p:ext uri="{BB962C8B-B14F-4D97-AF65-F5344CB8AC3E}">
        <p14:creationId xmlns:p14="http://schemas.microsoft.com/office/powerpoint/2010/main" val="188544088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6"/>
          <p:cNvSpPr txBox="1"/>
          <p:nvPr/>
        </p:nvSpPr>
        <p:spPr>
          <a:xfrm>
            <a:off x="0" y="0"/>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Interactive Questions</a:t>
            </a:r>
            <a:endParaRPr sz="700" dirty="0"/>
          </a:p>
        </p:txBody>
      </p:sp>
      <p:sp>
        <p:nvSpPr>
          <p:cNvPr id="334" name="Google Shape;334;p46"/>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35" name="Google Shape;335;p46"/>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36" name="Google Shape;336;p46"/>
          <p:cNvSpPr txBox="1"/>
          <p:nvPr/>
        </p:nvSpPr>
        <p:spPr>
          <a:xfrm>
            <a:off x="0" y="590932"/>
            <a:ext cx="9144000" cy="4078009"/>
          </a:xfrm>
          <a:prstGeom prst="rect">
            <a:avLst/>
          </a:prstGeom>
          <a:noFill/>
          <a:ln>
            <a:noFill/>
          </a:ln>
        </p:spPr>
        <p:txBody>
          <a:bodyPr spcFirstLastPara="1" wrap="square" lIns="91425" tIns="91425" rIns="91425" bIns="91425" anchor="t" anchorCtr="0">
            <a:spAutoFit/>
          </a:bodyPr>
          <a:lstStyle/>
          <a:p>
            <a:pPr marL="101600" lvl="0" algn="l" rtl="0">
              <a:lnSpc>
                <a:spcPct val="115000"/>
              </a:lnSpc>
              <a:spcBef>
                <a:spcPts val="0"/>
              </a:spcBef>
              <a:spcAft>
                <a:spcPts val="0"/>
              </a:spcAft>
              <a:buClr>
                <a:schemeClr val="dk1"/>
              </a:buClr>
              <a:buSzPts val="2000"/>
            </a:pPr>
            <a:r>
              <a:rPr lang="en-US" sz="2200" b="1" dirty="0">
                <a:solidFill>
                  <a:schemeClr val="dk1"/>
                </a:solidFill>
                <a:latin typeface="Calibri" panose="020F0502020204030204" pitchFamily="34" charset="0"/>
                <a:cs typeface="Calibri" panose="020F0502020204030204" pitchFamily="34" charset="0"/>
              </a:rPr>
              <a:t>What is the primary goal of IT governance frameworks?</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a) Increase IT spending</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b) Align IT with business objectives</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c) Reduce marketing costs</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d) Enhance financial management</a:t>
            </a:r>
          </a:p>
          <a:p>
            <a:pPr marL="101600" lvl="0" algn="l" rtl="0">
              <a:lnSpc>
                <a:spcPct val="115000"/>
              </a:lnSpc>
              <a:spcBef>
                <a:spcPts val="0"/>
              </a:spcBef>
              <a:spcAft>
                <a:spcPts val="0"/>
              </a:spcAft>
              <a:buClr>
                <a:schemeClr val="dk1"/>
              </a:buClr>
              <a:buSzPts val="2000"/>
            </a:pPr>
            <a:r>
              <a:rPr lang="en-US" sz="2200" b="1" dirty="0">
                <a:solidFill>
                  <a:schemeClr val="dk1"/>
                </a:solidFill>
                <a:latin typeface="Calibri" panose="020F0502020204030204" pitchFamily="34" charset="0"/>
                <a:cs typeface="Calibri" panose="020F0502020204030204" pitchFamily="34" charset="0"/>
              </a:rPr>
              <a:t>Which framework focuses on information security management?</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a) COBIT</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b) ITIL</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c) ISO 27001</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d) PRINCE2</a:t>
            </a:r>
          </a:p>
        </p:txBody>
      </p:sp>
      <p:sp>
        <p:nvSpPr>
          <p:cNvPr id="2" name="Rectangle: Rounded Corners 1">
            <a:extLst>
              <a:ext uri="{FF2B5EF4-FFF2-40B4-BE49-F238E27FC236}">
                <a16:creationId xmlns:a16="http://schemas.microsoft.com/office/drawing/2014/main" id="{BD989D03-B196-4709-D9EC-A082845922F9}"/>
              </a:ext>
            </a:extLst>
          </p:cNvPr>
          <p:cNvSpPr/>
          <p:nvPr/>
        </p:nvSpPr>
        <p:spPr>
          <a:xfrm>
            <a:off x="0" y="1489587"/>
            <a:ext cx="6400800" cy="33921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Rectangle: Rounded Corners 2">
            <a:extLst>
              <a:ext uri="{FF2B5EF4-FFF2-40B4-BE49-F238E27FC236}">
                <a16:creationId xmlns:a16="http://schemas.microsoft.com/office/drawing/2014/main" id="{8DC4C2F5-3270-2C21-12A2-17FF5D252D72}"/>
              </a:ext>
            </a:extLst>
          </p:cNvPr>
          <p:cNvSpPr/>
          <p:nvPr/>
        </p:nvSpPr>
        <p:spPr>
          <a:xfrm>
            <a:off x="0" y="3780503"/>
            <a:ext cx="6400800" cy="33921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23817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6"/>
          <p:cNvSpPr txBox="1"/>
          <p:nvPr/>
        </p:nvSpPr>
        <p:spPr>
          <a:xfrm>
            <a:off x="0" y="0"/>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Interactive Questions</a:t>
            </a:r>
            <a:endParaRPr sz="700" dirty="0"/>
          </a:p>
        </p:txBody>
      </p:sp>
      <p:sp>
        <p:nvSpPr>
          <p:cNvPr id="334" name="Google Shape;334;p46"/>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35" name="Google Shape;335;p46"/>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36" name="Google Shape;336;p46"/>
          <p:cNvSpPr txBox="1"/>
          <p:nvPr/>
        </p:nvSpPr>
        <p:spPr>
          <a:xfrm>
            <a:off x="0" y="590932"/>
            <a:ext cx="9144000" cy="2520660"/>
          </a:xfrm>
          <a:prstGeom prst="rect">
            <a:avLst/>
          </a:prstGeom>
          <a:noFill/>
          <a:ln>
            <a:noFill/>
          </a:ln>
        </p:spPr>
        <p:txBody>
          <a:bodyPr spcFirstLastPara="1" wrap="square" lIns="91425" tIns="91425" rIns="91425" bIns="91425" anchor="t" anchorCtr="0">
            <a:spAutoFit/>
          </a:bodyPr>
          <a:lstStyle/>
          <a:p>
            <a:pPr marL="101600" lvl="0" algn="l" rtl="0">
              <a:lnSpc>
                <a:spcPct val="115000"/>
              </a:lnSpc>
              <a:spcBef>
                <a:spcPts val="0"/>
              </a:spcBef>
              <a:spcAft>
                <a:spcPts val="0"/>
              </a:spcAft>
              <a:buClr>
                <a:schemeClr val="dk1"/>
              </a:buClr>
              <a:buSzPts val="2000"/>
            </a:pPr>
            <a:r>
              <a:rPr lang="en-US" sz="2200" b="1" dirty="0">
                <a:solidFill>
                  <a:schemeClr val="dk1"/>
                </a:solidFill>
                <a:latin typeface="Calibri" panose="020F0502020204030204" pitchFamily="34" charset="0"/>
                <a:cs typeface="Calibri" panose="020F0502020204030204" pitchFamily="34" charset="0"/>
              </a:rPr>
              <a:t>What method can organizations use to monitor IT governance performance?</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a) Customer feedback</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b) Financial audits</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c) Performance metrics and indicators</a:t>
            </a:r>
          </a:p>
          <a:p>
            <a:pPr marL="101600" lvl="0" algn="l" rtl="0">
              <a:lnSpc>
                <a:spcPct val="115000"/>
              </a:lnSpc>
              <a:spcBef>
                <a:spcPts val="0"/>
              </a:spcBef>
              <a:spcAft>
                <a:spcPts val="0"/>
              </a:spcAft>
              <a:buClr>
                <a:schemeClr val="dk1"/>
              </a:buClr>
              <a:buSzPts val="2000"/>
            </a:pPr>
            <a:r>
              <a:rPr lang="en-US" sz="2200" dirty="0">
                <a:solidFill>
                  <a:schemeClr val="dk1"/>
                </a:solidFill>
                <a:latin typeface="Calibri" panose="020F0502020204030204" pitchFamily="34" charset="0"/>
                <a:cs typeface="Calibri" panose="020F0502020204030204" pitchFamily="34" charset="0"/>
              </a:rPr>
              <a:t>d) Marketing surveys</a:t>
            </a:r>
          </a:p>
        </p:txBody>
      </p:sp>
      <p:sp>
        <p:nvSpPr>
          <p:cNvPr id="2" name="Rectangle: Rounded Corners 1">
            <a:extLst>
              <a:ext uri="{FF2B5EF4-FFF2-40B4-BE49-F238E27FC236}">
                <a16:creationId xmlns:a16="http://schemas.microsoft.com/office/drawing/2014/main" id="{CCF0C215-30AE-43DA-573D-5D44EB8208D2}"/>
              </a:ext>
            </a:extLst>
          </p:cNvPr>
          <p:cNvSpPr/>
          <p:nvPr/>
        </p:nvSpPr>
        <p:spPr>
          <a:xfrm>
            <a:off x="0" y="2261683"/>
            <a:ext cx="6400800" cy="33921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061566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6"/>
          <p:cNvSpPr txBox="1"/>
          <p:nvPr/>
        </p:nvSpPr>
        <p:spPr>
          <a:xfrm>
            <a:off x="0" y="0"/>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Tutorial Week 2</a:t>
            </a:r>
            <a:endParaRPr sz="700" dirty="0"/>
          </a:p>
        </p:txBody>
      </p:sp>
      <p:sp>
        <p:nvSpPr>
          <p:cNvPr id="334" name="Google Shape;334;p46"/>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35" name="Google Shape;335;p46"/>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4" name="Picture 3">
            <a:extLst>
              <a:ext uri="{FF2B5EF4-FFF2-40B4-BE49-F238E27FC236}">
                <a16:creationId xmlns:a16="http://schemas.microsoft.com/office/drawing/2014/main" id="{ACFD0130-86BD-668D-5093-AC7A2C813105}"/>
              </a:ext>
            </a:extLst>
          </p:cNvPr>
          <p:cNvPicPr>
            <a:picLocks noChangeAspect="1"/>
          </p:cNvPicPr>
          <p:nvPr/>
        </p:nvPicPr>
        <p:blipFill rotWithShape="1">
          <a:blip r:embed="rId3"/>
          <a:srcRect l="9569" t="25710" r="59569" b="8697"/>
          <a:stretch/>
        </p:blipFill>
        <p:spPr>
          <a:xfrm>
            <a:off x="1150883" y="590931"/>
            <a:ext cx="6842234" cy="4090054"/>
          </a:xfrm>
          <a:prstGeom prst="rect">
            <a:avLst/>
          </a:prstGeom>
        </p:spPr>
      </p:pic>
    </p:spTree>
    <p:extLst>
      <p:ext uri="{BB962C8B-B14F-4D97-AF65-F5344CB8AC3E}">
        <p14:creationId xmlns:p14="http://schemas.microsoft.com/office/powerpoint/2010/main" val="383361373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6"/>
          <p:cNvSpPr txBox="1"/>
          <p:nvPr/>
        </p:nvSpPr>
        <p:spPr>
          <a:xfrm>
            <a:off x="0" y="0"/>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Tutorial Week 2</a:t>
            </a:r>
            <a:endParaRPr sz="700" dirty="0"/>
          </a:p>
        </p:txBody>
      </p:sp>
      <p:sp>
        <p:nvSpPr>
          <p:cNvPr id="334" name="Google Shape;334;p46"/>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35" name="Google Shape;335;p46"/>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3" name="Picture 2">
            <a:extLst>
              <a:ext uri="{FF2B5EF4-FFF2-40B4-BE49-F238E27FC236}">
                <a16:creationId xmlns:a16="http://schemas.microsoft.com/office/drawing/2014/main" id="{6AC00F5E-4D96-8C6D-D996-AA7CA86D331C}"/>
              </a:ext>
            </a:extLst>
          </p:cNvPr>
          <p:cNvPicPr>
            <a:picLocks noChangeAspect="1"/>
          </p:cNvPicPr>
          <p:nvPr/>
        </p:nvPicPr>
        <p:blipFill rotWithShape="1">
          <a:blip r:embed="rId3"/>
          <a:srcRect l="10431" t="29632" r="60172" b="11149"/>
          <a:stretch/>
        </p:blipFill>
        <p:spPr>
          <a:xfrm>
            <a:off x="1064172" y="677096"/>
            <a:ext cx="7015656" cy="3974839"/>
          </a:xfrm>
          <a:prstGeom prst="rect">
            <a:avLst/>
          </a:prstGeom>
        </p:spPr>
      </p:pic>
    </p:spTree>
    <p:extLst>
      <p:ext uri="{BB962C8B-B14F-4D97-AF65-F5344CB8AC3E}">
        <p14:creationId xmlns:p14="http://schemas.microsoft.com/office/powerpoint/2010/main" val="2606718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8"/>
          <p:cNvSpPr txBox="1"/>
          <p:nvPr/>
        </p:nvSpPr>
        <p:spPr>
          <a:xfrm>
            <a:off x="199866" y="-15766"/>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Example</a:t>
            </a:r>
            <a:endParaRPr sz="700" dirty="0"/>
          </a:p>
        </p:txBody>
      </p:sp>
      <p:sp>
        <p:nvSpPr>
          <p:cNvPr id="175" name="Google Shape;175;p2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6" name="Google Shape;176;p2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 name="TextBox 2">
            <a:extLst>
              <a:ext uri="{FF2B5EF4-FFF2-40B4-BE49-F238E27FC236}">
                <a16:creationId xmlns:a16="http://schemas.microsoft.com/office/drawing/2014/main" id="{ABDFAA83-5AA8-9973-5CDF-75576CEFBC15}"/>
              </a:ext>
            </a:extLst>
          </p:cNvPr>
          <p:cNvSpPr txBox="1"/>
          <p:nvPr/>
        </p:nvSpPr>
        <p:spPr>
          <a:xfrm>
            <a:off x="43354" y="1589494"/>
            <a:ext cx="9057291" cy="1964512"/>
          </a:xfrm>
          <a:prstGeom prst="rect">
            <a:avLst/>
          </a:prstGeom>
          <a:solidFill>
            <a:schemeClr val="bg1"/>
          </a:solidFill>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A tech company in Melbourne implements ISO 27001 to enhance its information security, ensuring the protection of sensitive customer data and compliance with legal standards.</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2908793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6"/>
          <p:cNvSpPr txBox="1"/>
          <p:nvPr/>
        </p:nvSpPr>
        <p:spPr>
          <a:xfrm>
            <a:off x="0" y="0"/>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Tutorial Week 2</a:t>
            </a:r>
            <a:endParaRPr sz="700" dirty="0"/>
          </a:p>
        </p:txBody>
      </p:sp>
      <p:sp>
        <p:nvSpPr>
          <p:cNvPr id="334" name="Google Shape;334;p46"/>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35" name="Google Shape;335;p46"/>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4" name="Picture 3">
            <a:extLst>
              <a:ext uri="{FF2B5EF4-FFF2-40B4-BE49-F238E27FC236}">
                <a16:creationId xmlns:a16="http://schemas.microsoft.com/office/drawing/2014/main" id="{18DDAF98-A45A-1C0F-21C5-9C8130AA03DC}"/>
              </a:ext>
            </a:extLst>
          </p:cNvPr>
          <p:cNvPicPr>
            <a:picLocks noChangeAspect="1"/>
          </p:cNvPicPr>
          <p:nvPr/>
        </p:nvPicPr>
        <p:blipFill rotWithShape="1">
          <a:blip r:embed="rId3"/>
          <a:srcRect l="10518" t="41034" r="59310" b="27088"/>
          <a:stretch/>
        </p:blipFill>
        <p:spPr>
          <a:xfrm>
            <a:off x="457725" y="1299678"/>
            <a:ext cx="8228550" cy="2445058"/>
          </a:xfrm>
          <a:prstGeom prst="rect">
            <a:avLst/>
          </a:prstGeom>
        </p:spPr>
      </p:pic>
    </p:spTree>
    <p:extLst>
      <p:ext uri="{BB962C8B-B14F-4D97-AF65-F5344CB8AC3E}">
        <p14:creationId xmlns:p14="http://schemas.microsoft.com/office/powerpoint/2010/main" val="1660392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8"/>
          <p:cNvSpPr txBox="1"/>
          <p:nvPr/>
        </p:nvSpPr>
        <p:spPr>
          <a:xfrm>
            <a:off x="199866" y="-15766"/>
            <a:ext cx="8203800" cy="59093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GB" sz="3200" b="1" dirty="0">
                <a:latin typeface="Ubuntu"/>
                <a:ea typeface="Ubuntu"/>
                <a:cs typeface="Ubuntu"/>
                <a:sym typeface="Ubuntu"/>
              </a:rPr>
              <a:t>Open-Ended Question</a:t>
            </a:r>
            <a:endParaRPr sz="700" dirty="0"/>
          </a:p>
        </p:txBody>
      </p:sp>
      <p:sp>
        <p:nvSpPr>
          <p:cNvPr id="175" name="Google Shape;175;p28"/>
          <p:cNvSpPr/>
          <p:nvPr/>
        </p:nvSpPr>
        <p:spPr>
          <a:xfrm>
            <a:off x="0" y="4896300"/>
            <a:ext cx="9144000" cy="247200"/>
          </a:xfrm>
          <a:prstGeom prst="rect">
            <a:avLst/>
          </a:prstGeom>
          <a:solidFill>
            <a:srgbClr val="0251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6" name="Google Shape;176;p28"/>
          <p:cNvSpPr/>
          <p:nvPr/>
        </p:nvSpPr>
        <p:spPr>
          <a:xfrm>
            <a:off x="0" y="4738100"/>
            <a:ext cx="9144000" cy="125700"/>
          </a:xfrm>
          <a:prstGeom prst="rect">
            <a:avLst/>
          </a:prstGeom>
          <a:solidFill>
            <a:srgbClr val="059D0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7" name="Google Shape;177;p28"/>
          <p:cNvSpPr txBox="1"/>
          <p:nvPr/>
        </p:nvSpPr>
        <p:spPr>
          <a:xfrm>
            <a:off x="0" y="575165"/>
            <a:ext cx="9136118" cy="1034099"/>
          </a:xfrm>
          <a:prstGeom prst="rect">
            <a:avLst/>
          </a:prstGeom>
          <a:noFill/>
          <a:ln>
            <a:noFill/>
          </a:ln>
        </p:spPr>
        <p:txBody>
          <a:bodyPr spcFirstLastPara="1" wrap="square" lIns="91425" tIns="91425" rIns="91425" bIns="91425" anchor="t" anchorCtr="0">
            <a:spAutoFit/>
          </a:bodyPr>
          <a:lstStyle/>
          <a:p>
            <a:pPr marL="107950" lvl="0" algn="l" rtl="0">
              <a:lnSpc>
                <a:spcPct val="115000"/>
              </a:lnSpc>
              <a:spcBef>
                <a:spcPts val="0"/>
              </a:spcBef>
              <a:spcAft>
                <a:spcPts val="0"/>
              </a:spcAft>
              <a:buClr>
                <a:schemeClr val="dk1"/>
              </a:buClr>
              <a:buSzPts val="1900"/>
            </a:pPr>
            <a:r>
              <a:rPr lang="en-US" sz="2400" b="1" dirty="0">
                <a:solidFill>
                  <a:schemeClr val="dk1"/>
                </a:solidFill>
                <a:latin typeface="Calibri" panose="020F0502020204030204" pitchFamily="34" charset="0"/>
                <a:cs typeface="Calibri" panose="020F0502020204030204" pitchFamily="34" charset="0"/>
              </a:rPr>
              <a:t>What are the primary benefits of implementing IT governance frameworks in organizations?</a:t>
            </a:r>
            <a:endParaRPr sz="2400" b="1" dirty="0">
              <a:solidFill>
                <a:schemeClr val="dk1"/>
              </a:solidFill>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ABDFAA83-5AA8-9973-5CDF-75576CEFBC15}"/>
              </a:ext>
            </a:extLst>
          </p:cNvPr>
          <p:cNvSpPr txBox="1"/>
          <p:nvPr/>
        </p:nvSpPr>
        <p:spPr>
          <a:xfrm>
            <a:off x="0" y="1548798"/>
            <a:ext cx="9175531" cy="3594702"/>
          </a:xfrm>
          <a:prstGeom prst="rect">
            <a:avLst/>
          </a:prstGeom>
          <a:solidFill>
            <a:schemeClr val="bg1"/>
          </a:solidFill>
        </p:spPr>
        <p:txBody>
          <a:bodyPr wrap="square">
            <a:spAutoFit/>
          </a:bodyPr>
          <a:lstStyle/>
          <a:p>
            <a:pPr>
              <a:lnSpc>
                <a:spcPct val="150000"/>
              </a:lnSpc>
            </a:pPr>
            <a:r>
              <a:rPr lang="en-US" sz="2200" dirty="0">
                <a:latin typeface="Calibri" panose="020F0502020204030204" pitchFamily="34" charset="0"/>
                <a:cs typeface="Calibri" panose="020F0502020204030204" pitchFamily="34" charset="0"/>
              </a:rPr>
              <a:t>Implementing IT governance frameworks provides several benefits, including improved alignment between IT and business goals, enhanced risk management, better regulatory compliance, and increased accountability. These frameworks ensure that IT investments effectively support the organization's strategic objectives. For example, a financial institution in Sydney uses the COBIT framework to align its IT operations with business goals, ensuring regulatory compliance and enhancing operational efficiency.</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06558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418</TotalTime>
  <Words>8391</Words>
  <Application>Microsoft Office PowerPoint</Application>
  <PresentationFormat>On-screen Show (16:9)</PresentationFormat>
  <Paragraphs>530</Paragraphs>
  <Slides>80</Slides>
  <Notes>73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80</vt:i4>
      </vt:variant>
    </vt:vector>
  </HeadingPairs>
  <TitlesOfParts>
    <vt:vector size="86" baseType="lpstr">
      <vt:lpstr>Ubuntu</vt:lpstr>
      <vt:lpstr>Calibri</vt:lpstr>
      <vt:lpstr>Oswald</vt:lpstr>
      <vt:lpstr>Arial</vt:lpstr>
      <vt:lpstr>Simple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Farshid Keivanian</cp:lastModifiedBy>
  <cp:revision>100</cp:revision>
  <dcterms:modified xsi:type="dcterms:W3CDTF">2024-08-01T02:22:04Z</dcterms:modified>
</cp:coreProperties>
</file>